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3" r:id="rId1"/>
  </p:sldMasterIdLst>
  <p:notesMasterIdLst>
    <p:notesMasterId r:id="rId24"/>
  </p:notesMasterIdLst>
  <p:handoutMasterIdLst>
    <p:handoutMasterId r:id="rId25"/>
  </p:handoutMasterIdLst>
  <p:sldIdLst>
    <p:sldId id="361" r:id="rId2"/>
    <p:sldId id="594" r:id="rId3"/>
    <p:sldId id="606" r:id="rId4"/>
    <p:sldId id="616" r:id="rId5"/>
    <p:sldId id="659" r:id="rId6"/>
    <p:sldId id="608" r:id="rId7"/>
    <p:sldId id="660" r:id="rId8"/>
    <p:sldId id="595" r:id="rId9"/>
    <p:sldId id="593" r:id="rId10"/>
    <p:sldId id="596" r:id="rId11"/>
    <p:sldId id="661" r:id="rId12"/>
    <p:sldId id="597" r:id="rId13"/>
    <p:sldId id="662" r:id="rId14"/>
    <p:sldId id="598" r:id="rId15"/>
    <p:sldId id="663" r:id="rId16"/>
    <p:sldId id="599" r:id="rId17"/>
    <p:sldId id="664" r:id="rId18"/>
    <p:sldId id="600" r:id="rId19"/>
    <p:sldId id="665" r:id="rId20"/>
    <p:sldId id="601" r:id="rId21"/>
    <p:sldId id="610" r:id="rId22"/>
    <p:sldId id="645" r:id="rId23"/>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řibáň Jan" initials="PJ" lastIdx="1" clrIdx="0">
    <p:extLst>
      <p:ext uri="{19B8F6BF-5375-455C-9EA6-DF929625EA0E}">
        <p15:presenceInfo xmlns:p15="http://schemas.microsoft.com/office/powerpoint/2012/main" userId="S-1-5-21-1872906248-1836515400-617630493-62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99"/>
    <a:srgbClr val="333333"/>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Střední styl 4 – zvýraznění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Střední styl 4 – zvýraznění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D7B26C5-4107-4FEC-AEDC-1716B250A1EF}" styleName="Světlý sty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776" autoAdjust="0"/>
  </p:normalViewPr>
  <p:slideViewPr>
    <p:cSldViewPr>
      <p:cViewPr varScale="1">
        <p:scale>
          <a:sx n="71" d="100"/>
          <a:sy n="71" d="100"/>
        </p:scale>
        <p:origin x="1766" y="283"/>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2" y="1"/>
            <a:ext cx="2946400" cy="496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cs-CZ"/>
          </a:p>
        </p:txBody>
      </p:sp>
      <p:sp>
        <p:nvSpPr>
          <p:cNvPr id="23555" name="Rectangle 3"/>
          <p:cNvSpPr>
            <a:spLocks noGrp="1" noChangeArrowheads="1"/>
          </p:cNvSpPr>
          <p:nvPr>
            <p:ph type="dt" sz="quarter" idx="1"/>
          </p:nvPr>
        </p:nvSpPr>
        <p:spPr bwMode="auto">
          <a:xfrm>
            <a:off x="3849688" y="1"/>
            <a:ext cx="2946400" cy="496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cs-CZ"/>
          </a:p>
        </p:txBody>
      </p:sp>
      <p:sp>
        <p:nvSpPr>
          <p:cNvPr id="23556" name="Rectangle 4"/>
          <p:cNvSpPr>
            <a:spLocks noGrp="1" noChangeArrowheads="1"/>
          </p:cNvSpPr>
          <p:nvPr>
            <p:ph type="ftr" sz="quarter" idx="2"/>
          </p:nvPr>
        </p:nvSpPr>
        <p:spPr bwMode="auto">
          <a:xfrm>
            <a:off x="2" y="9428634"/>
            <a:ext cx="2946400"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cs-CZ"/>
          </a:p>
        </p:txBody>
      </p:sp>
      <p:sp>
        <p:nvSpPr>
          <p:cNvPr id="23557" name="Rectangle 5"/>
          <p:cNvSpPr>
            <a:spLocks noGrp="1" noChangeArrowheads="1"/>
          </p:cNvSpPr>
          <p:nvPr>
            <p:ph type="sldNum" sz="quarter" idx="3"/>
          </p:nvPr>
        </p:nvSpPr>
        <p:spPr bwMode="auto">
          <a:xfrm>
            <a:off x="3849688" y="9428634"/>
            <a:ext cx="2946400"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2069AA7-7586-4BC3-BBEA-A712D6E40F07}" type="slidenum">
              <a:rPr lang="cs-CZ"/>
              <a:pPr>
                <a:defRPr/>
              </a:pPr>
              <a:t>‹#›</a:t>
            </a:fld>
            <a:endParaRPr lang="cs-CZ"/>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09B58EA-710C-46DF-9FF0-378C488065E6}" type="datetimeFigureOut">
              <a:rPr lang="cs-CZ" smtClean="0"/>
              <a:pPr/>
              <a:t>29.04.2025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2" y="4714879"/>
            <a:ext cx="5438775" cy="4467225"/>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2" y="9428167"/>
            <a:ext cx="2946400" cy="4968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8167"/>
            <a:ext cx="2946400" cy="496887"/>
          </a:xfrm>
          <a:prstGeom prst="rect">
            <a:avLst/>
          </a:prstGeom>
        </p:spPr>
        <p:txBody>
          <a:bodyPr vert="horz" lIns="91440" tIns="45720" rIns="91440" bIns="45720" rtlCol="0" anchor="b"/>
          <a:lstStyle>
            <a:lvl1pPr algn="r">
              <a:defRPr sz="1200"/>
            </a:lvl1pPr>
          </a:lstStyle>
          <a:p>
            <a:fld id="{388FD595-41E7-4369-9C1B-918D350BF8EE}"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917575" y="744538"/>
            <a:ext cx="4962525" cy="3722687"/>
          </a:xfrm>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a:t>
            </a:fld>
            <a:endParaRPr lang="cs-CZ" dirty="0"/>
          </a:p>
        </p:txBody>
      </p:sp>
    </p:spTree>
    <p:extLst>
      <p:ext uri="{BB962C8B-B14F-4D97-AF65-F5344CB8AC3E}">
        <p14:creationId xmlns:p14="http://schemas.microsoft.com/office/powerpoint/2010/main" val="2281122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12</a:t>
            </a:fld>
            <a:endParaRPr lang="cs-CZ"/>
          </a:p>
        </p:txBody>
      </p:sp>
    </p:spTree>
    <p:extLst>
      <p:ext uri="{BB962C8B-B14F-4D97-AF65-F5344CB8AC3E}">
        <p14:creationId xmlns:p14="http://schemas.microsoft.com/office/powerpoint/2010/main" val="3526914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13</a:t>
            </a:fld>
            <a:endParaRPr lang="cs-CZ"/>
          </a:p>
        </p:txBody>
      </p:sp>
    </p:spTree>
    <p:extLst>
      <p:ext uri="{BB962C8B-B14F-4D97-AF65-F5344CB8AC3E}">
        <p14:creationId xmlns:p14="http://schemas.microsoft.com/office/powerpoint/2010/main" val="595831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14</a:t>
            </a:fld>
            <a:endParaRPr lang="cs-CZ"/>
          </a:p>
        </p:txBody>
      </p:sp>
    </p:spTree>
    <p:extLst>
      <p:ext uri="{BB962C8B-B14F-4D97-AF65-F5344CB8AC3E}">
        <p14:creationId xmlns:p14="http://schemas.microsoft.com/office/powerpoint/2010/main" val="10683313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15</a:t>
            </a:fld>
            <a:endParaRPr lang="cs-CZ"/>
          </a:p>
        </p:txBody>
      </p:sp>
    </p:spTree>
    <p:extLst>
      <p:ext uri="{BB962C8B-B14F-4D97-AF65-F5344CB8AC3E}">
        <p14:creationId xmlns:p14="http://schemas.microsoft.com/office/powerpoint/2010/main" val="39172410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16</a:t>
            </a:fld>
            <a:endParaRPr lang="cs-CZ"/>
          </a:p>
        </p:txBody>
      </p:sp>
    </p:spTree>
    <p:extLst>
      <p:ext uri="{BB962C8B-B14F-4D97-AF65-F5344CB8AC3E}">
        <p14:creationId xmlns:p14="http://schemas.microsoft.com/office/powerpoint/2010/main" val="1859647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17</a:t>
            </a:fld>
            <a:endParaRPr lang="cs-CZ"/>
          </a:p>
        </p:txBody>
      </p:sp>
    </p:spTree>
    <p:extLst>
      <p:ext uri="{BB962C8B-B14F-4D97-AF65-F5344CB8AC3E}">
        <p14:creationId xmlns:p14="http://schemas.microsoft.com/office/powerpoint/2010/main" val="8817803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18</a:t>
            </a:fld>
            <a:endParaRPr lang="cs-CZ"/>
          </a:p>
        </p:txBody>
      </p:sp>
    </p:spTree>
    <p:extLst>
      <p:ext uri="{BB962C8B-B14F-4D97-AF65-F5344CB8AC3E}">
        <p14:creationId xmlns:p14="http://schemas.microsoft.com/office/powerpoint/2010/main" val="4138744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19</a:t>
            </a:fld>
            <a:endParaRPr lang="cs-CZ"/>
          </a:p>
        </p:txBody>
      </p:sp>
    </p:spTree>
    <p:extLst>
      <p:ext uri="{BB962C8B-B14F-4D97-AF65-F5344CB8AC3E}">
        <p14:creationId xmlns:p14="http://schemas.microsoft.com/office/powerpoint/2010/main" val="20895790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20</a:t>
            </a:fld>
            <a:endParaRPr lang="cs-CZ"/>
          </a:p>
        </p:txBody>
      </p:sp>
    </p:spTree>
    <p:extLst>
      <p:ext uri="{BB962C8B-B14F-4D97-AF65-F5344CB8AC3E}">
        <p14:creationId xmlns:p14="http://schemas.microsoft.com/office/powerpoint/2010/main" val="38482066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22</a:t>
            </a:fld>
            <a:endParaRPr lang="cs-CZ"/>
          </a:p>
        </p:txBody>
      </p:sp>
    </p:spTree>
    <p:extLst>
      <p:ext uri="{BB962C8B-B14F-4D97-AF65-F5344CB8AC3E}">
        <p14:creationId xmlns:p14="http://schemas.microsoft.com/office/powerpoint/2010/main" val="3107075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3</a:t>
            </a:fld>
            <a:endParaRPr lang="cs-CZ"/>
          </a:p>
        </p:txBody>
      </p:sp>
    </p:spTree>
    <p:extLst>
      <p:ext uri="{BB962C8B-B14F-4D97-AF65-F5344CB8AC3E}">
        <p14:creationId xmlns:p14="http://schemas.microsoft.com/office/powerpoint/2010/main" val="573785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4</a:t>
            </a:fld>
            <a:endParaRPr lang="cs-CZ"/>
          </a:p>
        </p:txBody>
      </p:sp>
    </p:spTree>
    <p:extLst>
      <p:ext uri="{BB962C8B-B14F-4D97-AF65-F5344CB8AC3E}">
        <p14:creationId xmlns:p14="http://schemas.microsoft.com/office/powerpoint/2010/main" val="3263951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5</a:t>
            </a:fld>
            <a:endParaRPr lang="cs-CZ"/>
          </a:p>
        </p:txBody>
      </p:sp>
    </p:spTree>
    <p:extLst>
      <p:ext uri="{BB962C8B-B14F-4D97-AF65-F5344CB8AC3E}">
        <p14:creationId xmlns:p14="http://schemas.microsoft.com/office/powerpoint/2010/main" val="1075639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6</a:t>
            </a:fld>
            <a:endParaRPr lang="cs-CZ"/>
          </a:p>
        </p:txBody>
      </p:sp>
    </p:spTree>
    <p:extLst>
      <p:ext uri="{BB962C8B-B14F-4D97-AF65-F5344CB8AC3E}">
        <p14:creationId xmlns:p14="http://schemas.microsoft.com/office/powerpoint/2010/main" val="11237013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7</a:t>
            </a:fld>
            <a:endParaRPr lang="cs-CZ"/>
          </a:p>
        </p:txBody>
      </p:sp>
    </p:spTree>
    <p:extLst>
      <p:ext uri="{BB962C8B-B14F-4D97-AF65-F5344CB8AC3E}">
        <p14:creationId xmlns:p14="http://schemas.microsoft.com/office/powerpoint/2010/main" val="2489791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9</a:t>
            </a:fld>
            <a:endParaRPr lang="cs-CZ"/>
          </a:p>
        </p:txBody>
      </p:sp>
    </p:spTree>
    <p:extLst>
      <p:ext uri="{BB962C8B-B14F-4D97-AF65-F5344CB8AC3E}">
        <p14:creationId xmlns:p14="http://schemas.microsoft.com/office/powerpoint/2010/main" val="23063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10</a:t>
            </a:fld>
            <a:endParaRPr lang="cs-CZ"/>
          </a:p>
        </p:txBody>
      </p:sp>
    </p:spTree>
    <p:extLst>
      <p:ext uri="{BB962C8B-B14F-4D97-AF65-F5344CB8AC3E}">
        <p14:creationId xmlns:p14="http://schemas.microsoft.com/office/powerpoint/2010/main" val="1200652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388FD595-41E7-4369-9C1B-918D350BF8EE}" type="slidenum">
              <a:rPr lang="cs-CZ" smtClean="0"/>
              <a:pPr/>
              <a:t>11</a:t>
            </a:fld>
            <a:endParaRPr lang="cs-CZ"/>
          </a:p>
        </p:txBody>
      </p:sp>
    </p:spTree>
    <p:extLst>
      <p:ext uri="{BB962C8B-B14F-4D97-AF65-F5344CB8AC3E}">
        <p14:creationId xmlns:p14="http://schemas.microsoft.com/office/powerpoint/2010/main" val="2131658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D615A4FC-F465-49AB-A810-0BDED616DF33}" type="slidenum">
              <a:rPr lang="cs-CZ" smtClean="0"/>
              <a:pPr>
                <a:defRPr/>
              </a:pPr>
              <a:t>‹#›</a:t>
            </a:fld>
            <a:endParaRPr lang="cs-CZ"/>
          </a:p>
        </p:txBody>
      </p:sp>
    </p:spTree>
    <p:extLst>
      <p:ext uri="{BB962C8B-B14F-4D97-AF65-F5344CB8AC3E}">
        <p14:creationId xmlns:p14="http://schemas.microsoft.com/office/powerpoint/2010/main" val="337746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ADE15F0F-7392-4532-B8EC-ED91713E46B2}" type="slidenum">
              <a:rPr lang="cs-CZ" smtClean="0"/>
              <a:pPr>
                <a:defRPr/>
              </a:pPr>
              <a:t>‹#›</a:t>
            </a:fld>
            <a:endParaRPr lang="cs-CZ"/>
          </a:p>
        </p:txBody>
      </p:sp>
    </p:spTree>
    <p:extLst>
      <p:ext uri="{BB962C8B-B14F-4D97-AF65-F5344CB8AC3E}">
        <p14:creationId xmlns:p14="http://schemas.microsoft.com/office/powerpoint/2010/main" val="51501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DC38735-0A6C-4095-8DDC-9BBF62B1E8E5}" type="slidenum">
              <a:rPr lang="cs-CZ" smtClean="0"/>
              <a:pPr>
                <a:defRPr/>
              </a:pPr>
              <a:t>‹#›</a:t>
            </a:fld>
            <a:endParaRPr lang="cs-CZ"/>
          </a:p>
        </p:txBody>
      </p:sp>
    </p:spTree>
    <p:extLst>
      <p:ext uri="{BB962C8B-B14F-4D97-AF65-F5344CB8AC3E}">
        <p14:creationId xmlns:p14="http://schemas.microsoft.com/office/powerpoint/2010/main" val="334592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ECC773E-DC68-4999-AAE0-95C255AC0158}" type="slidenum">
              <a:rPr lang="cs-CZ" smtClean="0"/>
              <a:pPr>
                <a:defRPr/>
              </a:pPr>
              <a:t>‹#›</a:t>
            </a:fld>
            <a:endParaRPr lang="cs-CZ"/>
          </a:p>
        </p:txBody>
      </p:sp>
    </p:spTree>
    <p:extLst>
      <p:ext uri="{BB962C8B-B14F-4D97-AF65-F5344CB8AC3E}">
        <p14:creationId xmlns:p14="http://schemas.microsoft.com/office/powerpoint/2010/main" val="2233198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45"/>
            <a:ext cx="7886700" cy="2852737"/>
          </a:xfrm>
        </p:spPr>
        <p:txBody>
          <a:bodyPr anchor="b"/>
          <a:lstStyle>
            <a:lvl1pPr>
              <a:defRPr sz="4500"/>
            </a:lvl1pPr>
          </a:lstStyle>
          <a:p>
            <a:r>
              <a:rPr lang="cs-CZ"/>
              <a:t>Kliknutím lze upravit styl.</a:t>
            </a:r>
          </a:p>
        </p:txBody>
      </p:sp>
      <p:sp>
        <p:nvSpPr>
          <p:cNvPr id="3" name="Zástupný symbol pro text 2"/>
          <p:cNvSpPr>
            <a:spLocks noGrp="1"/>
          </p:cNvSpPr>
          <p:nvPr>
            <p:ph type="body" idx="1"/>
          </p:nvPr>
        </p:nvSpPr>
        <p:spPr>
          <a:xfrm>
            <a:off x="623888" y="4589470"/>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B612F35-2F5E-41D8-A97C-0C8CC2409040}" type="slidenum">
              <a:rPr lang="cs-CZ" smtClean="0"/>
              <a:pPr>
                <a:defRPr/>
              </a:pPr>
              <a:t>‹#›</a:t>
            </a:fld>
            <a:endParaRPr lang="cs-CZ"/>
          </a:p>
        </p:txBody>
      </p:sp>
    </p:spTree>
    <p:extLst>
      <p:ext uri="{BB962C8B-B14F-4D97-AF65-F5344CB8AC3E}">
        <p14:creationId xmlns:p14="http://schemas.microsoft.com/office/powerpoint/2010/main" val="31154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24EA25BD-9C16-49F4-8FF2-1092DB3E95DE}" type="slidenum">
              <a:rPr lang="cs-CZ" smtClean="0"/>
              <a:pPr>
                <a:defRPr/>
              </a:pPr>
              <a:t>‹#›</a:t>
            </a:fld>
            <a:endParaRPr lang="cs-CZ"/>
          </a:p>
        </p:txBody>
      </p:sp>
    </p:spTree>
    <p:extLst>
      <p:ext uri="{BB962C8B-B14F-4D97-AF65-F5344CB8AC3E}">
        <p14:creationId xmlns:p14="http://schemas.microsoft.com/office/powerpoint/2010/main" val="113098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EE8678E2-CC71-438C-961A-8F21560FD0C0}" type="slidenum">
              <a:rPr lang="cs-CZ" smtClean="0"/>
              <a:pPr>
                <a:defRPr/>
              </a:pPr>
              <a:t>‹#›</a:t>
            </a:fld>
            <a:endParaRPr lang="cs-CZ"/>
          </a:p>
        </p:txBody>
      </p:sp>
    </p:spTree>
    <p:extLst>
      <p:ext uri="{BB962C8B-B14F-4D97-AF65-F5344CB8AC3E}">
        <p14:creationId xmlns:p14="http://schemas.microsoft.com/office/powerpoint/2010/main" val="3298103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2ECC773E-DC68-4999-AAE0-95C255AC0158}" type="slidenum">
              <a:rPr lang="cs-CZ" smtClean="0"/>
              <a:pPr>
                <a:defRPr/>
              </a:pPr>
              <a:t>‹#›</a:t>
            </a:fld>
            <a:endParaRPr lang="cs-CZ"/>
          </a:p>
        </p:txBody>
      </p:sp>
    </p:spTree>
    <p:extLst>
      <p:ext uri="{BB962C8B-B14F-4D97-AF65-F5344CB8AC3E}">
        <p14:creationId xmlns:p14="http://schemas.microsoft.com/office/powerpoint/2010/main" val="202040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48BE82FD-8175-488D-8532-691A6351BA22}" type="slidenum">
              <a:rPr lang="cs-CZ" smtClean="0"/>
              <a:pPr>
                <a:defRPr/>
              </a:pPr>
              <a:t>‹#›</a:t>
            </a:fld>
            <a:endParaRPr lang="cs-CZ"/>
          </a:p>
        </p:txBody>
      </p:sp>
    </p:spTree>
    <p:extLst>
      <p:ext uri="{BB962C8B-B14F-4D97-AF65-F5344CB8AC3E}">
        <p14:creationId xmlns:p14="http://schemas.microsoft.com/office/powerpoint/2010/main" val="3830530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2"/>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69EA7F28-CAE4-4E96-8C48-422EF2766C66}" type="slidenum">
              <a:rPr lang="cs-CZ" smtClean="0"/>
              <a:pPr>
                <a:defRPr/>
              </a:pPr>
              <a:t>‹#›</a:t>
            </a:fld>
            <a:endParaRPr lang="cs-CZ"/>
          </a:p>
        </p:txBody>
      </p:sp>
    </p:spTree>
    <p:extLst>
      <p:ext uri="{BB962C8B-B14F-4D97-AF65-F5344CB8AC3E}">
        <p14:creationId xmlns:p14="http://schemas.microsoft.com/office/powerpoint/2010/main" val="535003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2"/>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EA7D13B-9206-408F-AF77-8F2748D831BA}" type="slidenum">
              <a:rPr lang="cs-CZ" smtClean="0"/>
              <a:pPr>
                <a:defRPr/>
              </a:pPr>
              <a:t>‹#›</a:t>
            </a:fld>
            <a:endParaRPr lang="cs-CZ"/>
          </a:p>
        </p:txBody>
      </p:sp>
    </p:spTree>
    <p:extLst>
      <p:ext uri="{BB962C8B-B14F-4D97-AF65-F5344CB8AC3E}">
        <p14:creationId xmlns:p14="http://schemas.microsoft.com/office/powerpoint/2010/main" val="2343088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7"/>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cs-CZ"/>
          </a:p>
        </p:txBody>
      </p:sp>
      <p:sp>
        <p:nvSpPr>
          <p:cNvPr id="5" name="Zástupný symbol pro zápatí 4"/>
          <p:cNvSpPr>
            <a:spLocks noGrp="1"/>
          </p:cNvSpPr>
          <p:nvPr>
            <p:ph type="ftr" sz="quarter" idx="3"/>
          </p:nvPr>
        </p:nvSpPr>
        <p:spPr>
          <a:xfrm>
            <a:off x="3028950" y="6356357"/>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cs-CZ"/>
          </a:p>
        </p:txBody>
      </p:sp>
      <p:sp>
        <p:nvSpPr>
          <p:cNvPr id="6" name="Zástupný symbol pro číslo snímku 5"/>
          <p:cNvSpPr>
            <a:spLocks noGrp="1"/>
          </p:cNvSpPr>
          <p:nvPr>
            <p:ph type="sldNum" sz="quarter" idx="4"/>
          </p:nvPr>
        </p:nvSpPr>
        <p:spPr>
          <a:xfrm>
            <a:off x="6457950" y="6356357"/>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ECC773E-DC68-4999-AAE0-95C255AC0158}" type="slidenum">
              <a:rPr lang="cs-CZ" smtClean="0"/>
              <a:pPr>
                <a:defRPr/>
              </a:pPr>
              <a:t>‹#›</a:t>
            </a:fld>
            <a:endParaRPr lang="cs-CZ"/>
          </a:p>
        </p:txBody>
      </p:sp>
    </p:spTree>
    <p:extLst>
      <p:ext uri="{BB962C8B-B14F-4D97-AF65-F5344CB8AC3E}">
        <p14:creationId xmlns:p14="http://schemas.microsoft.com/office/powerpoint/2010/main" val="153930881"/>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jems.by-cz.bayern.de/"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Podnadpis 10"/>
          <p:cNvSpPr>
            <a:spLocks noGrp="1"/>
          </p:cNvSpPr>
          <p:nvPr/>
        </p:nvSpPr>
        <p:spPr bwMode="auto">
          <a:xfrm>
            <a:off x="3905214" y="5943750"/>
            <a:ext cx="4464495" cy="562157"/>
          </a:xfrm>
          <a:prstGeom prst="rect">
            <a:avLst/>
          </a:prstGeom>
          <a:noFill/>
          <a:ln w="9525">
            <a:noFill/>
            <a:miter lim="800000"/>
            <a:headEnd/>
            <a:tailEnd/>
          </a:ln>
        </p:spPr>
        <p:txBody>
          <a:bodyPr/>
          <a:lstStyle/>
          <a:p>
            <a:pPr algn="r" eaLnBrk="0" hangingPunct="0">
              <a:defRPr/>
            </a:pPr>
            <a:endParaRPr lang="cs-CZ" sz="1000" b="1" kern="0" dirty="0">
              <a:solidFill>
                <a:schemeClr val="tx2"/>
              </a:solidFill>
              <a:latin typeface="Calibri" pitchFamily="34" charset="0"/>
              <a:cs typeface="Calibri" pitchFamily="34"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124744"/>
            <a:ext cx="7643060" cy="2710305"/>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560" y="5623254"/>
            <a:ext cx="3744416" cy="64099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328592"/>
          </a:xfrm>
        </p:spPr>
        <p:txBody>
          <a:bodyPr>
            <a:noAutofit/>
          </a:bodyPr>
          <a:lstStyle/>
          <a:p>
            <a:pPr marL="0" indent="0" algn="just">
              <a:buNone/>
            </a:pPr>
            <a:r>
              <a:rPr lang="cs-CZ" sz="1800" b="1" dirty="0">
                <a:solidFill>
                  <a:schemeClr val="tx1">
                    <a:lumMod val="95000"/>
                    <a:lumOff val="5000"/>
                  </a:schemeClr>
                </a:solidFill>
                <a:cs typeface="Calibri" panose="020F0502020204030204" pitchFamily="34" charset="0"/>
              </a:rPr>
              <a:t>PRIORITNÍ OSA 2 – PŘIZPŮSOBENÍ SE ZMĚNĚ KLIMATU A OCHRANA ŽP / </a:t>
            </a:r>
            <a:r>
              <a:rPr lang="cs-CZ" sz="1800" b="1" dirty="0">
                <a:solidFill>
                  <a:srgbClr val="0070C0"/>
                </a:solidFill>
                <a:cs typeface="Calibri" panose="020F0502020204030204" pitchFamily="34" charset="0"/>
              </a:rPr>
              <a:t>PRIORITÄT 2 – KLIMAWANDEL UND UMWELTSCHUTZ </a:t>
            </a:r>
          </a:p>
          <a:p>
            <a:pPr marL="0" indent="0" algn="just">
              <a:lnSpc>
                <a:spcPct val="100000"/>
              </a:lnSpc>
              <a:buNone/>
            </a:pPr>
            <a:r>
              <a:rPr lang="cs-CZ" sz="1600" b="1" dirty="0">
                <a:solidFill>
                  <a:schemeClr val="tx1">
                    <a:lumMod val="95000"/>
                    <a:lumOff val="5000"/>
                  </a:schemeClr>
                </a:solidFill>
                <a:cs typeface="Calibri" panose="020F0502020204030204" pitchFamily="34" charset="0"/>
              </a:rPr>
              <a:t>Specifický cíl 2.4: Podpora přizpůsobení se změně klimatu, prevence rizika katastrof a odolnosti vůči nim, s přihlédnutím k ekosystémovým přístupům / </a:t>
            </a:r>
            <a:r>
              <a:rPr lang="de-DE" sz="1600" b="1" dirty="0">
                <a:solidFill>
                  <a:srgbClr val="0070C0"/>
                </a:solidFill>
                <a:cs typeface="Calibri" panose="020F0502020204030204" pitchFamily="34" charset="0"/>
              </a:rPr>
              <a:t>Spezifisches Ziel </a:t>
            </a:r>
            <a:r>
              <a:rPr lang="cs-CZ" sz="1600" b="1" dirty="0">
                <a:solidFill>
                  <a:srgbClr val="0070C0"/>
                </a:solidFill>
                <a:cs typeface="Calibri" panose="020F0502020204030204" pitchFamily="34" charset="0"/>
              </a:rPr>
              <a:t>2.4: </a:t>
            </a:r>
            <a:r>
              <a:rPr lang="de-DE" sz="1600" b="1" dirty="0">
                <a:solidFill>
                  <a:srgbClr val="0070C0"/>
                </a:solidFill>
                <a:cs typeface="Calibri" panose="020F0502020204030204" pitchFamily="34" charset="0"/>
              </a:rPr>
              <a:t>Förderung der Anpassung an den Klimawandel, der Risikoprävention und der Katastrophen Resilienz unter Berücksichtigung ökosystembasierter Ansätze </a:t>
            </a:r>
            <a:endParaRPr lang="cs-CZ" sz="1600" b="1" dirty="0">
              <a:solidFill>
                <a:srgbClr val="0070C0"/>
              </a:solidFill>
              <a:cs typeface="Calibri" panose="020F0502020204030204" pitchFamily="34" charset="0"/>
            </a:endParaRPr>
          </a:p>
          <a:p>
            <a:pPr marL="0" indent="0" algn="just">
              <a:buNone/>
            </a:pPr>
            <a:endParaRPr lang="cs-CZ" sz="1600" b="1" u="sng"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1</a:t>
            </a:r>
          </a:p>
          <a:p>
            <a:pPr algn="just"/>
            <a:r>
              <a:rPr lang="cs-CZ" sz="1600" dirty="0">
                <a:solidFill>
                  <a:schemeClr val="tx1">
                    <a:lumMod val="95000"/>
                    <a:lumOff val="5000"/>
                  </a:schemeClr>
                </a:solidFill>
                <a:cs typeface="Calibri" panose="020F0502020204030204" pitchFamily="34" charset="0"/>
              </a:rPr>
              <a:t>adaptace přeshraničních ekosystémů (suchozemských i vodních) v chráněných oblastech a v kulturní krajině na změněné klimatické podmínky (např. rekonstrukce lesa na přírodě blízké smíšené lesy s místními druhy odolnějšími vůči klimatu a škůdcům, přizpůsobení forem nebo metod pěstování v lesním hospodářství a zemědělství nebo revitalizace rašelinišť) / </a:t>
            </a:r>
            <a:r>
              <a:rPr lang="de-DE" sz="1600" dirty="0">
                <a:solidFill>
                  <a:srgbClr val="0070C0"/>
                </a:solidFill>
                <a:cs typeface="Calibri" panose="020F0502020204030204" pitchFamily="34" charset="0"/>
              </a:rPr>
              <a:t>Anpassung von grenzübergreifenden Ökosystemen (terrestrisch und aquatisch) in Schutzgebieten und Kulturflächen an veränderte klimatische Bedingungen (z.B. Waldumbau hin zu naturnäheren Mischwäldern mit einheimischen klima- und schädlingsresistenteren Arten, Anpassung von Anbauformen oder -methoden in der Forst- und Landwirtschaft oder Moorumbau.) </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opatření ke koordinaci a zpracování společného managementu vody za účelem umožnění koordinované reakce na sucho a přívalové srážky (např. pomocí rekultivace) / </a:t>
            </a:r>
            <a:r>
              <a:rPr lang="de-DE" sz="1600" dirty="0">
                <a:solidFill>
                  <a:srgbClr val="0070C0"/>
                </a:solidFill>
                <a:cs typeface="Calibri" panose="020F0502020204030204" pitchFamily="34" charset="0"/>
              </a:rPr>
              <a:t>Maßnahmen zur Koordinierung und Erstellung eines gemeinsamen Wassermanagements gefördert werden, um eine koordinierte Reaktion auf Dürre- und Starkregenereignisse zu ermöglichen (z.B. mit Hilfe von Renaturierungen) </a:t>
            </a:r>
            <a:endParaRPr lang="cs-CZ" sz="1600" dirty="0">
              <a:solidFill>
                <a:srgbClr val="0070C0"/>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3208" y="116633"/>
            <a:ext cx="719472" cy="720080"/>
          </a:xfrm>
          <a:prstGeom prst="rect">
            <a:avLst/>
          </a:prstGeom>
        </p:spPr>
      </p:pic>
    </p:spTree>
    <p:extLst>
      <p:ext uri="{BB962C8B-B14F-4D97-AF65-F5344CB8AC3E}">
        <p14:creationId xmlns:p14="http://schemas.microsoft.com/office/powerpoint/2010/main" val="1727727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4824529"/>
          </a:xfrm>
        </p:spPr>
        <p:txBody>
          <a:bodyPr>
            <a:noAutofit/>
          </a:bodyPr>
          <a:lstStyle/>
          <a:p>
            <a:pPr marL="0" indent="0" algn="just">
              <a:buNone/>
            </a:pPr>
            <a:endParaRPr lang="cs-CZ" sz="1600" b="1" u="sng"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2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2</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vytváření a realizace společných opatření v oblasti zvládání přírodních katastrof způsobených změnami klimatu (přívalové srážky, povodně, lesní požáry atd.) / </a:t>
            </a:r>
            <a:r>
              <a:rPr lang="de-DE" sz="1600" dirty="0">
                <a:solidFill>
                  <a:srgbClr val="0070C0"/>
                </a:solidFill>
                <a:cs typeface="Calibri" panose="020F0502020204030204" pitchFamily="34" charset="0"/>
              </a:rPr>
              <a:t>Erarbeitung und Durchführung gemeinsamer Bewältigungsmaßnahmen von Umwelt-katastrophen in Folge des Klimawandels (z.B. Extremwetterereignisse, Hochwasser, Waldbrände)</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vytváření společných systémů včasného varování, spolupráce a koordinace složek relevantních složek integrovaného záchranného systému / </a:t>
            </a:r>
            <a:r>
              <a:rPr lang="de-DE" sz="1600" dirty="0">
                <a:solidFill>
                  <a:srgbClr val="0070C0"/>
                </a:solidFill>
                <a:cs typeface="Calibri" panose="020F0502020204030204" pitchFamily="34" charset="0"/>
              </a:rPr>
              <a:t>Erarbeitung gemeinsamer Frühwarnsysteme sowie die Zusammenarbeit und Koordination der Einrichtungen des Katastrophenschutzes  </a:t>
            </a:r>
            <a:endParaRPr lang="cs-CZ" sz="1600" dirty="0">
              <a:solidFill>
                <a:srgbClr val="0070C0"/>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3208" y="116633"/>
            <a:ext cx="719472" cy="720080"/>
          </a:xfrm>
          <a:prstGeom prst="rect">
            <a:avLst/>
          </a:prstGeom>
        </p:spPr>
      </p:pic>
    </p:spTree>
    <p:extLst>
      <p:ext uri="{BB962C8B-B14F-4D97-AF65-F5344CB8AC3E}">
        <p14:creationId xmlns:p14="http://schemas.microsoft.com/office/powerpoint/2010/main" val="651921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4824529"/>
          </a:xfrm>
        </p:spPr>
        <p:txBody>
          <a:bodyPr>
            <a:noAutofit/>
          </a:bodyPr>
          <a:lstStyle/>
          <a:p>
            <a:pPr marL="0" indent="0" algn="just">
              <a:buNone/>
            </a:pPr>
            <a:r>
              <a:rPr lang="cs-CZ" sz="1600" b="1" dirty="0">
                <a:solidFill>
                  <a:schemeClr val="tx1">
                    <a:lumMod val="95000"/>
                    <a:lumOff val="5000"/>
                  </a:schemeClr>
                </a:solidFill>
                <a:cs typeface="Calibri" panose="020F0502020204030204" pitchFamily="34" charset="0"/>
              </a:rPr>
              <a:t>Specifický cíl 2.7: Posilování ochrany a zachování přírody, biologické rozmanitosti a zelené infrastruktury, a to i v městských oblastech, a omezování všech forem znečištění / </a:t>
            </a:r>
            <a:r>
              <a:rPr lang="de-DE" sz="1600" b="1" dirty="0">
                <a:solidFill>
                  <a:srgbClr val="0070C0"/>
                </a:solidFill>
                <a:cs typeface="Calibri" panose="020F0502020204030204" pitchFamily="34" charset="0"/>
              </a:rPr>
              <a:t>Spezifisches Ziel </a:t>
            </a:r>
            <a:r>
              <a:rPr lang="cs-CZ" sz="1600" b="1" dirty="0">
                <a:solidFill>
                  <a:srgbClr val="0070C0"/>
                </a:solidFill>
                <a:cs typeface="Calibri" panose="020F0502020204030204" pitchFamily="34" charset="0"/>
              </a:rPr>
              <a:t>2.7: </a:t>
            </a:r>
            <a:r>
              <a:rPr lang="de-DE" sz="1600" b="1" dirty="0">
                <a:solidFill>
                  <a:srgbClr val="0070C0"/>
                </a:solidFill>
                <a:cs typeface="Calibri" panose="020F0502020204030204" pitchFamily="34" charset="0"/>
              </a:rPr>
              <a:t>Verbesserung des Schutzes und der Erhaltung der Natur, der biologischen Vielfalt und der grünen Infrastruktur, auch im städtischen Umfeld, sowie Verringerung aller Formen der Umweltverschmutzung </a:t>
            </a:r>
            <a:endParaRPr lang="cs-CZ" sz="1600" b="1" dirty="0">
              <a:solidFill>
                <a:srgbClr val="0070C0"/>
              </a:solidFill>
              <a:cs typeface="Calibri" panose="020F0502020204030204" pitchFamily="34" charset="0"/>
            </a:endParaRPr>
          </a:p>
          <a:p>
            <a:pPr marL="0" indent="0" algn="just">
              <a:buNone/>
            </a:pPr>
            <a:endParaRPr lang="cs-CZ" sz="800" b="1"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1</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strategické kooperace v oblasti ochrany přírody a krajiny zaměřené například na přeshraniční management chráněných území, mokřadů apod. (např. slaďování přístupů k ochraně a managementu, vytváření společných plánů péče o chráněná území, mokřady) / </a:t>
            </a:r>
            <a:r>
              <a:rPr lang="de-DE" sz="1600" dirty="0">
                <a:solidFill>
                  <a:srgbClr val="0070C0"/>
                </a:solidFill>
                <a:cs typeface="Calibri" panose="020F0502020204030204" pitchFamily="34" charset="0"/>
              </a:rPr>
              <a:t>strategische Kooperationen im Bereich des Natur- und Landschaftsschutzes ausgerichtet z.B. auf grenzübergreifendes Management von Schutzgebieten, Feuchtgebieten </a:t>
            </a:r>
            <a:r>
              <a:rPr lang="de-DE" sz="1600" dirty="0" err="1">
                <a:solidFill>
                  <a:srgbClr val="0070C0"/>
                </a:solidFill>
                <a:cs typeface="Calibri" panose="020F0502020204030204" pitchFamily="34" charset="0"/>
              </a:rPr>
              <a:t>u.ä.</a:t>
            </a:r>
            <a:r>
              <a:rPr lang="de-DE" sz="1600" dirty="0">
                <a:solidFill>
                  <a:srgbClr val="0070C0"/>
                </a:solidFill>
                <a:cs typeface="Calibri" panose="020F0502020204030204" pitchFamily="34" charset="0"/>
              </a:rPr>
              <a:t> (z.B. Abstimmung von Herangehensweisen im Naturschutz und Management, Erarbeitung von gemeinsamen Plänen für die Pflege der Schutz- und Feuchtgebiete) </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spolupráce mezi zemědělstvím, lesním a vodním hospodářstvím a aktéry z oblasti ochrany přírody za účelem vytváření udržitelných přístupů v oblasti ochrany životního prostředí a přírody / </a:t>
            </a:r>
            <a:r>
              <a:rPr lang="de-DE" sz="1600" dirty="0">
                <a:solidFill>
                  <a:srgbClr val="0070C0"/>
                </a:solidFill>
                <a:cs typeface="Calibri" panose="020F0502020204030204" pitchFamily="34" charset="0"/>
              </a:rPr>
              <a:t>Zusammenarbeit zwischen der Land-, Forst- und Wasserwirtschaft und Akteuren aus dem Bereich des Naturschutzes mit dem Ziel der Entwicklung von nachhaltigen Herangehensweisen im Bereich des Natur- und Umweltschutzes </a:t>
            </a:r>
            <a:endParaRPr lang="cs-CZ" sz="1600" dirty="0">
              <a:solidFill>
                <a:srgbClr val="0070C0"/>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5" name="Obrázek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3208" y="116633"/>
            <a:ext cx="719472" cy="720080"/>
          </a:xfrm>
          <a:prstGeom prst="rect">
            <a:avLst/>
          </a:prstGeom>
        </p:spPr>
      </p:pic>
    </p:spTree>
    <p:extLst>
      <p:ext uri="{BB962C8B-B14F-4D97-AF65-F5344CB8AC3E}">
        <p14:creationId xmlns:p14="http://schemas.microsoft.com/office/powerpoint/2010/main" val="371839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040560"/>
          </a:xfrm>
        </p:spPr>
        <p:txBody>
          <a:bodyPr>
            <a:noAutofit/>
          </a:bodyPr>
          <a:lstStyle/>
          <a:p>
            <a:pPr marL="0" indent="0" algn="just">
              <a:buNone/>
            </a:pPr>
            <a:endParaRPr lang="cs-CZ" sz="800" b="1"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2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2</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ochrana a zhodnocení zelené infrastruktury za účelem zlepšení ekosystémových služeb a propojování biotopů (včetně zahrnutí ploch, které leží mimo existující chráněná území, jako je tomu např. v rámci Zeleného pásu Evropy) / </a:t>
            </a:r>
            <a:r>
              <a:rPr lang="de-DE" sz="1600" dirty="0">
                <a:solidFill>
                  <a:srgbClr val="0070C0"/>
                </a:solidFill>
                <a:cs typeface="Calibri" panose="020F0502020204030204" pitchFamily="34" charset="0"/>
              </a:rPr>
              <a:t>Schutz</a:t>
            </a:r>
            <a:r>
              <a:rPr lang="cs-CZ" sz="1600" dirty="0">
                <a:solidFill>
                  <a:srgbClr val="0070C0"/>
                </a:solidFill>
                <a:cs typeface="Calibri" panose="020F0502020204030204" pitchFamily="34" charset="0"/>
              </a:rPr>
              <a:t> </a:t>
            </a:r>
            <a:r>
              <a:rPr lang="de-DE" sz="1600" dirty="0">
                <a:solidFill>
                  <a:srgbClr val="0070C0"/>
                </a:solidFill>
                <a:cs typeface="Calibri" panose="020F0502020204030204" pitchFamily="34" charset="0"/>
              </a:rPr>
              <a:t>und Aufwertung der grünen Infrastruktur zur Verbesserung der Ökosystemdienstleistungen und Vernetzung von Biotopen (einschließlich Aufnahme von Flächen außerhalb der bestehenden Schutzgebiete, wie es z.B. im Rahmen des Grünen Bandes der Fall ist) </a:t>
            </a:r>
            <a:endParaRPr lang="cs-CZ" sz="1600" dirty="0">
              <a:solidFill>
                <a:srgbClr val="0070C0"/>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3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3</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přeshraniční ochrana druhů (flóry a fauny) formou koordinovaných koncepcí ochrany druhů a jejich realizací / </a:t>
            </a:r>
            <a:r>
              <a:rPr lang="de-DE" sz="1600" dirty="0">
                <a:solidFill>
                  <a:srgbClr val="0070C0"/>
                </a:solidFill>
                <a:cs typeface="Calibri" panose="020F0502020204030204" pitchFamily="34" charset="0"/>
              </a:rPr>
              <a:t>grenzübergreifender Artenschutz (Flora und Fauna) in Form von abgestimmten Schutzkonzepten und deren Umsetzung </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přeshraniční monitoring a management divoce žijících živočichů (vlk, rys, vydra, bobr apod.) / </a:t>
            </a:r>
            <a:r>
              <a:rPr lang="de-DE" sz="1600" dirty="0">
                <a:solidFill>
                  <a:srgbClr val="0070C0"/>
                </a:solidFill>
                <a:cs typeface="Calibri" panose="020F0502020204030204" pitchFamily="34" charset="0"/>
              </a:rPr>
              <a:t>Grenzübergreifendes Monitoring und Management von Wildtieren (z.B. von „Konfliktarten“ wie Wolf, Luchs, Fischotter oder Biber) </a:t>
            </a:r>
            <a:endParaRPr lang="cs-CZ" sz="1600" dirty="0">
              <a:solidFill>
                <a:srgbClr val="0070C0"/>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5" name="Obrázek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3208" y="116632"/>
            <a:ext cx="719472" cy="720080"/>
          </a:xfrm>
          <a:prstGeom prst="rect">
            <a:avLst/>
          </a:prstGeom>
        </p:spPr>
      </p:pic>
    </p:spTree>
    <p:extLst>
      <p:ext uri="{BB962C8B-B14F-4D97-AF65-F5344CB8AC3E}">
        <p14:creationId xmlns:p14="http://schemas.microsoft.com/office/powerpoint/2010/main" val="476571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544616"/>
          </a:xfrm>
        </p:spPr>
        <p:txBody>
          <a:bodyPr>
            <a:noAutofit/>
          </a:bodyPr>
          <a:lstStyle/>
          <a:p>
            <a:pPr marL="0" indent="0" algn="just">
              <a:buNone/>
            </a:pPr>
            <a:r>
              <a:rPr lang="cs-CZ" sz="1800" b="1" dirty="0">
                <a:solidFill>
                  <a:schemeClr val="tx1">
                    <a:lumMod val="95000"/>
                    <a:lumOff val="5000"/>
                  </a:schemeClr>
                </a:solidFill>
                <a:cs typeface="Calibri" panose="020F0502020204030204" pitchFamily="34" charset="0"/>
              </a:rPr>
              <a:t>PRIORITNÍ OSA 3 – VZDĚLÁVÁNÍ / </a:t>
            </a:r>
            <a:r>
              <a:rPr lang="de-DE" sz="1800" b="1" dirty="0">
                <a:solidFill>
                  <a:srgbClr val="0070C0"/>
                </a:solidFill>
                <a:cs typeface="Calibri" panose="020F0502020204030204" pitchFamily="34" charset="0"/>
              </a:rPr>
              <a:t>PRIORITÄT 3 - BILDUNG</a:t>
            </a:r>
          </a:p>
          <a:p>
            <a:pPr marL="0" indent="0" algn="just">
              <a:buNone/>
            </a:pPr>
            <a:r>
              <a:rPr lang="cs-CZ" sz="1600" b="1" dirty="0">
                <a:solidFill>
                  <a:schemeClr val="tx1">
                    <a:lumMod val="95000"/>
                    <a:lumOff val="5000"/>
                  </a:schemeClr>
                </a:solidFill>
                <a:cs typeface="Calibri" panose="020F0502020204030204" pitchFamily="34" charset="0"/>
              </a:rPr>
              <a:t>Specifický cíl 4.2: Zlepšení rovného přístupu k inkluzivním a kvalitním službám v oblasti vzdělávání, odborné přípravy a celoživotního učení pomocí rozvoje přístupné infrastruktury, mimo jiné posilováním odolnosti pro distanční a online vzdělávání a odbornou přípravu / </a:t>
            </a:r>
            <a:r>
              <a:rPr lang="de-DE" sz="1600" b="1" dirty="0">
                <a:solidFill>
                  <a:srgbClr val="0070C0"/>
                </a:solidFill>
                <a:cs typeface="Calibri" panose="020F0502020204030204" pitchFamily="34" charset="0"/>
              </a:rPr>
              <a:t>Spezifisches Ziel </a:t>
            </a:r>
            <a:r>
              <a:rPr lang="cs-CZ" sz="1600" b="1" dirty="0">
                <a:solidFill>
                  <a:srgbClr val="0070C0"/>
                </a:solidFill>
                <a:cs typeface="Calibri" panose="020F0502020204030204" pitchFamily="34" charset="0"/>
              </a:rPr>
              <a:t>4.2: </a:t>
            </a:r>
            <a:r>
              <a:rPr lang="de-DE" sz="1600" b="1" dirty="0">
                <a:solidFill>
                  <a:srgbClr val="0070C0"/>
                </a:solidFill>
                <a:cs typeface="Calibri" panose="020F0502020204030204" pitchFamily="34" charset="0"/>
              </a:rPr>
              <a:t>Verbesserung des gleichberechtigten Zugangs zu inklusiven und hochwertigen Dienstleistungen in den Bereichen allgemeine und berufliche Bildung sowie lebenslanges Lernen durch Entwicklung barrierefreier Infrastruktur, auch durch Förderung der Resilienz des Fern- und Online-Unterrichts in der allgemeinen und beruflichen Bildung </a:t>
            </a:r>
            <a:endParaRPr lang="cs-CZ" sz="1600" b="1" dirty="0">
              <a:solidFill>
                <a:srgbClr val="0070C0"/>
              </a:solidFill>
              <a:cs typeface="Calibri" panose="020F0502020204030204" pitchFamily="34" charset="0"/>
            </a:endParaRPr>
          </a:p>
          <a:p>
            <a:pPr marL="0" indent="0" algn="just">
              <a:buNone/>
            </a:pPr>
            <a:endParaRPr lang="cs-CZ" sz="800" b="1" u="sng"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1</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zlepšení, rozšiřování a propojování společné nabídky formálního i neformálního vzdělávání pro děti, mládež, učně a studující -  cílem</a:t>
            </a:r>
            <a:r>
              <a:rPr lang="en-US" sz="1600" dirty="0">
                <a:solidFill>
                  <a:schemeClr val="tx1">
                    <a:lumMod val="95000"/>
                    <a:lumOff val="5000"/>
                  </a:schemeClr>
                </a:solidFill>
                <a:cs typeface="Calibri" panose="020F0502020204030204" pitchFamily="34" charset="0"/>
              </a:rPr>
              <a:t> je</a:t>
            </a:r>
            <a:r>
              <a:rPr lang="cs-CZ" sz="1600" dirty="0">
                <a:solidFill>
                  <a:schemeClr val="tx1">
                    <a:lumMod val="95000"/>
                    <a:lumOff val="5000"/>
                  </a:schemeClr>
                </a:solidFill>
                <a:cs typeface="Calibri" panose="020F0502020204030204" pitchFamily="34" charset="0"/>
              </a:rPr>
              <a:t> odbourávání stávajících jazykových a kulturních překážek, zprostředkování klíčových kompetencí v oblastech relevantních pro regionální hospodářství a lepší vzájemná koordinace vzdělávacích systémů</a:t>
            </a:r>
            <a:r>
              <a:rPr lang="en-US" sz="1600" dirty="0">
                <a:solidFill>
                  <a:schemeClr val="tx1">
                    <a:lumMod val="95000"/>
                    <a:lumOff val="5000"/>
                  </a:schemeClr>
                </a:solidFill>
                <a:cs typeface="Calibri" panose="020F0502020204030204" pitchFamily="34" charset="0"/>
              </a:rPr>
              <a:t> v </a:t>
            </a:r>
            <a:r>
              <a:rPr lang="cs-CZ" sz="1600" dirty="0">
                <a:solidFill>
                  <a:schemeClr val="tx1">
                    <a:lumMod val="95000"/>
                    <a:lumOff val="5000"/>
                  </a:schemeClr>
                </a:solidFill>
                <a:cs typeface="Calibri" panose="020F0502020204030204" pitchFamily="34" charset="0"/>
              </a:rPr>
              <a:t>pohraničí / </a:t>
            </a:r>
            <a:r>
              <a:rPr lang="de-DE" sz="1600" dirty="0">
                <a:solidFill>
                  <a:srgbClr val="0070C0"/>
                </a:solidFill>
                <a:cs typeface="Calibri" panose="020F0502020204030204" pitchFamily="34" charset="0"/>
              </a:rPr>
              <a:t>gemeinsame formelle oder informelle Bildungsangebote für Kinder, Jugendliche, Auszubildende und Studierende verbessert, ausgeweitet und vernetzt werden. Ziel ist es, die vorhandenen sprachlichen und kulturellen Hürden weiter abzubauen, Schlüsselkompetenzen in für die regionale Wirtschaft relevanten Bereichen zu vermitteln und die (Aus-) Bildungssysteme im Grenzraum besser aufeinander abzustimmen </a:t>
            </a:r>
            <a:endParaRPr lang="cs-CZ" sz="1600" dirty="0">
              <a:solidFill>
                <a:srgbClr val="0070C0"/>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84246" y="116633"/>
            <a:ext cx="719471" cy="720080"/>
          </a:xfrm>
          <a:prstGeom prst="rect">
            <a:avLst/>
          </a:prstGeom>
        </p:spPr>
      </p:pic>
    </p:spTree>
    <p:extLst>
      <p:ext uri="{BB962C8B-B14F-4D97-AF65-F5344CB8AC3E}">
        <p14:creationId xmlns:p14="http://schemas.microsoft.com/office/powerpoint/2010/main" val="873839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544616"/>
          </a:xfrm>
        </p:spPr>
        <p:txBody>
          <a:bodyPr>
            <a:noAutofit/>
          </a:bodyPr>
          <a:lstStyle/>
          <a:p>
            <a:pPr marL="0" indent="0" algn="just">
              <a:buNone/>
            </a:pPr>
            <a:endParaRPr lang="cs-CZ" sz="800" b="1" u="sng"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2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2</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společné nabídky neformálního vzdělávání pro dospělé v oblastech environmentálního vzdělávání a získávání společenských nebo sociokulturních kompetencí / </a:t>
            </a:r>
            <a:r>
              <a:rPr lang="de-DE" sz="1600" dirty="0">
                <a:solidFill>
                  <a:srgbClr val="0070C0"/>
                </a:solidFill>
                <a:cs typeface="Calibri" panose="020F0502020204030204" pitchFamily="34" charset="0"/>
              </a:rPr>
              <a:t>gemeinsame informelle Bildungsangebote für Erwachsene in den Bereichen Umweltbildung und dem Erwerb von gesellschaftlichen oder soziokulturellen Kompetenzen </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výměna informací a zkušeností mezi aktéry bavorského a českého neformálního vzdělávacího systému / </a:t>
            </a:r>
            <a:r>
              <a:rPr lang="de-DE" sz="1600" dirty="0">
                <a:solidFill>
                  <a:srgbClr val="0070C0"/>
                </a:solidFill>
                <a:cs typeface="Calibri" panose="020F0502020204030204" pitchFamily="34" charset="0"/>
              </a:rPr>
              <a:t>Informations- und Erfahrungsaustausch zwischen den Akteuren des bayerischen und tschechischen informellen Bildungssystems </a:t>
            </a:r>
            <a:endParaRPr lang="cs-CZ" sz="1600" dirty="0">
              <a:solidFill>
                <a:srgbClr val="0070C0"/>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84246" y="116632"/>
            <a:ext cx="719471" cy="720080"/>
          </a:xfrm>
          <a:prstGeom prst="rect">
            <a:avLst/>
          </a:prstGeom>
        </p:spPr>
      </p:pic>
    </p:spTree>
    <p:extLst>
      <p:ext uri="{BB962C8B-B14F-4D97-AF65-F5344CB8AC3E}">
        <p14:creationId xmlns:p14="http://schemas.microsoft.com/office/powerpoint/2010/main" val="3277493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328592"/>
          </a:xfrm>
        </p:spPr>
        <p:txBody>
          <a:bodyPr>
            <a:noAutofit/>
          </a:bodyPr>
          <a:lstStyle/>
          <a:p>
            <a:pPr marL="0" indent="0" algn="just">
              <a:buNone/>
            </a:pPr>
            <a:r>
              <a:rPr lang="cs-CZ" sz="1800" b="1" dirty="0">
                <a:solidFill>
                  <a:schemeClr val="tx1">
                    <a:lumMod val="95000"/>
                    <a:lumOff val="5000"/>
                  </a:schemeClr>
                </a:solidFill>
                <a:cs typeface="Calibri" panose="020F0502020204030204" pitchFamily="34" charset="0"/>
              </a:rPr>
              <a:t>PRIORITNÍ OSA 4 – KULTURA A UDRŽITELNÝ CESTOVNÍ RUCH / </a:t>
            </a:r>
            <a:r>
              <a:rPr lang="de-DE" sz="1800" b="1" dirty="0">
                <a:solidFill>
                  <a:srgbClr val="0070C0"/>
                </a:solidFill>
                <a:cs typeface="Calibri" panose="020F0502020204030204" pitchFamily="34" charset="0"/>
              </a:rPr>
              <a:t>PRIORITÄT 4 – KULTUR UND NACHHALTIGER TOURISMUS</a:t>
            </a:r>
          </a:p>
          <a:p>
            <a:pPr marL="0" indent="0" algn="just">
              <a:buNone/>
            </a:pPr>
            <a:r>
              <a:rPr lang="cs-CZ" sz="1600" b="1" dirty="0">
                <a:solidFill>
                  <a:schemeClr val="tx1">
                    <a:lumMod val="95000"/>
                    <a:lumOff val="5000"/>
                  </a:schemeClr>
                </a:solidFill>
                <a:cs typeface="Calibri" panose="020F0502020204030204" pitchFamily="34" charset="0"/>
              </a:rPr>
              <a:t>Specifický cíl 4.6: Posilování úlohy kultury a udržitelného cestovního ruchu v hospodářském rozvoji, sociálním začleňování a sociálních inovacích / </a:t>
            </a:r>
            <a:r>
              <a:rPr lang="de-DE" sz="1600" b="1" dirty="0">
                <a:solidFill>
                  <a:srgbClr val="0070C0"/>
                </a:solidFill>
                <a:cs typeface="Calibri" panose="020F0502020204030204" pitchFamily="34" charset="0"/>
              </a:rPr>
              <a:t>Spezifisches Ziel </a:t>
            </a:r>
            <a:r>
              <a:rPr lang="cs-CZ" sz="1600" b="1" dirty="0">
                <a:solidFill>
                  <a:srgbClr val="0070C0"/>
                </a:solidFill>
                <a:cs typeface="Calibri" panose="020F0502020204030204" pitchFamily="34" charset="0"/>
              </a:rPr>
              <a:t>4.6: </a:t>
            </a:r>
            <a:r>
              <a:rPr lang="de-DE" sz="1600" b="1" dirty="0">
                <a:solidFill>
                  <a:srgbClr val="0070C0"/>
                </a:solidFill>
                <a:cs typeface="Calibri" panose="020F0502020204030204" pitchFamily="34" charset="0"/>
              </a:rPr>
              <a:t>Stärkung der Rolle, die Kultur und nachhaltiger Tourismus für die Wirtschaftsentwicklung, die soziale Eingliederung und die soziale Innovation spielen </a:t>
            </a:r>
            <a:endParaRPr lang="cs-CZ" sz="1600" b="1" dirty="0">
              <a:solidFill>
                <a:srgbClr val="0070C0"/>
              </a:solidFill>
              <a:cs typeface="Calibri" panose="020F0502020204030204" pitchFamily="34" charset="0"/>
            </a:endParaRPr>
          </a:p>
          <a:p>
            <a:pPr marL="0" indent="0" algn="just">
              <a:buNone/>
            </a:pPr>
            <a:endParaRPr lang="cs-CZ" sz="800" b="1"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1</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zhodnocení atraktivity a pamětihodností pro udržitelný cestovní ruch v pohraničí – turistické zhodnocení míst společného přírodního a kulturního dědictví (například budov a památek) nebo rozvoj turistické infrastruktury v oblasti přírodní a aktivní turistiky  (např. cyklostezky, pěších trasy) / </a:t>
            </a:r>
            <a:r>
              <a:rPr lang="de-DE" sz="1600" dirty="0">
                <a:solidFill>
                  <a:srgbClr val="0070C0"/>
                </a:solidFill>
                <a:cs typeface="Calibri" panose="020F0502020204030204" pitchFamily="34" charset="0"/>
              </a:rPr>
              <a:t>Inwertsetzung von Attraktionen und Sehenswürdigkeiten für einen nachhaltigen Tourismus in der Grenzregion gefördert. Dazu gehört die touristische Inwertsetzung des gemeinsamen Natur- und Kulturerbes (z.B. Gebäuden oder Denkmälern) oder die Entwicklung touristischer Infrastruktur im Bereich Natur- und Aktivtourismus (z.B. Radstrecken, Wanderrouten). </a:t>
            </a:r>
            <a:endParaRPr lang="cs-CZ" sz="1600" dirty="0">
              <a:solidFill>
                <a:srgbClr val="0070C0"/>
              </a:solidFill>
              <a:cs typeface="Calibri" panose="020F0502020204030204" pitchFamily="34" charset="0"/>
            </a:endParaRPr>
          </a:p>
          <a:p>
            <a:pPr algn="just"/>
            <a:r>
              <a:rPr lang="cs-CZ" sz="1600" dirty="0">
                <a:cs typeface="Calibri" panose="020F0502020204030204" pitchFamily="34" charset="0"/>
              </a:rPr>
              <a:t>prez</a:t>
            </a:r>
            <a:r>
              <a:rPr lang="cs-CZ" sz="1600" dirty="0">
                <a:solidFill>
                  <a:schemeClr val="tx1">
                    <a:lumMod val="95000"/>
                    <a:lumOff val="5000"/>
                  </a:schemeClr>
                </a:solidFill>
                <a:cs typeface="Calibri" panose="020F0502020204030204" pitchFamily="34" charset="0"/>
              </a:rPr>
              <a:t>entace společného přírodního a kulturního dědictví na výstavách nebo společné kulturní akce s turistickým potenciálem / </a:t>
            </a:r>
            <a:r>
              <a:rPr lang="de-DE" sz="1600" dirty="0">
                <a:solidFill>
                  <a:srgbClr val="0070C0"/>
                </a:solidFill>
                <a:cs typeface="Calibri" panose="020F0502020204030204" pitchFamily="34" charset="0"/>
              </a:rPr>
              <a:t>Darstellung des gemeinsamen Natur- und Kulturerbes in (digitalen) Ausstellungen oder gemeinsame Kulturveranstaltungen mit einem touristischen Potential </a:t>
            </a:r>
            <a:endParaRPr lang="cs-CZ" sz="1600" dirty="0">
              <a:solidFill>
                <a:srgbClr val="0070C0"/>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2056" y="116633"/>
            <a:ext cx="719471" cy="720080"/>
          </a:xfrm>
          <a:prstGeom prst="rect">
            <a:avLst/>
          </a:prstGeom>
        </p:spPr>
      </p:pic>
    </p:spTree>
    <p:extLst>
      <p:ext uri="{BB962C8B-B14F-4D97-AF65-F5344CB8AC3E}">
        <p14:creationId xmlns:p14="http://schemas.microsoft.com/office/powerpoint/2010/main" val="4147672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328592"/>
          </a:xfrm>
        </p:spPr>
        <p:txBody>
          <a:bodyPr>
            <a:noAutofit/>
          </a:bodyPr>
          <a:lstStyle/>
          <a:p>
            <a:pPr marL="0" indent="0" algn="just">
              <a:buNone/>
            </a:pPr>
            <a:endParaRPr lang="cs-CZ" sz="800" b="1"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2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2</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koordinace služeb mobility pro turisty – např. koordinace přeshraniční autobusové linky, rozvoj příhraničních cyklobusů, poskytování informací pro turisty v oblasti elektromobility) / </a:t>
            </a:r>
            <a:r>
              <a:rPr lang="de-DE" sz="1600" dirty="0">
                <a:solidFill>
                  <a:srgbClr val="0070C0"/>
                </a:solidFill>
                <a:cs typeface="Calibri" panose="020F0502020204030204" pitchFamily="34" charset="0"/>
              </a:rPr>
              <a:t>Koordinierung von Mobilitätsdienstleistungen für Touristen</a:t>
            </a:r>
            <a:r>
              <a:rPr lang="cs-CZ" sz="1600" dirty="0">
                <a:solidFill>
                  <a:srgbClr val="0070C0"/>
                </a:solidFill>
                <a:cs typeface="Calibri" panose="020F0502020204030204" pitchFamily="34" charset="0"/>
              </a:rPr>
              <a:t> - </a:t>
            </a:r>
            <a:r>
              <a:rPr lang="de-DE" sz="1600" dirty="0">
                <a:solidFill>
                  <a:srgbClr val="0070C0"/>
                </a:solidFill>
                <a:cs typeface="Calibri" panose="020F0502020204030204" pitchFamily="34" charset="0"/>
              </a:rPr>
              <a:t>Buslinien, Ausbau grenzübergreifender Radbusse, Informationen für Touristen im Bereich der Elektromobilität) </a:t>
            </a:r>
            <a:endParaRPr lang="cs-CZ" sz="1600"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3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3</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koordinace a služby pro společný marketing turistických atraktivit a pamětihodností – udržitelný rozvoj a propagace turistické destinace prostřednictvím přeshraniční propojení stávajících nabídek cestovního ruchu, vytváření nových nabídek, destinační management, marketing cestovního ruchu atd. / </a:t>
            </a:r>
            <a:r>
              <a:rPr lang="de-DE" sz="1600" dirty="0">
                <a:solidFill>
                  <a:srgbClr val="0070C0"/>
                </a:solidFill>
                <a:cs typeface="Calibri" panose="020F0502020204030204" pitchFamily="34" charset="0"/>
              </a:rPr>
              <a:t>Abstimmungen und Dienstleistungen zu gemeinsamen Vermarktung der touristischen Attraktionen und Sehenswürdigkeiten </a:t>
            </a:r>
            <a:r>
              <a:rPr lang="cs-CZ" sz="1600" dirty="0">
                <a:solidFill>
                  <a:srgbClr val="0070C0"/>
                </a:solidFill>
                <a:cs typeface="Calibri" panose="020F0502020204030204" pitchFamily="34" charset="0"/>
              </a:rPr>
              <a:t> - </a:t>
            </a:r>
            <a:r>
              <a:rPr lang="de-DE" sz="1600" dirty="0">
                <a:solidFill>
                  <a:srgbClr val="0070C0"/>
                </a:solidFill>
                <a:cs typeface="Calibri" panose="020F0502020204030204" pitchFamily="34" charset="0"/>
              </a:rPr>
              <a:t>Tourismusregion durch grenzübergreifende Vernetzung bestehender touristischer Angebote, Entwicklung von neuen Angeboten, Destinationsmanagement und touristisches Marketing gemeinsam und nachhaltig zu entwickeln und zu bewerben</a:t>
            </a: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2056" y="116633"/>
            <a:ext cx="719471" cy="720080"/>
          </a:xfrm>
          <a:prstGeom prst="rect">
            <a:avLst/>
          </a:prstGeom>
        </p:spPr>
      </p:pic>
    </p:spTree>
    <p:extLst>
      <p:ext uri="{BB962C8B-B14F-4D97-AF65-F5344CB8AC3E}">
        <p14:creationId xmlns:p14="http://schemas.microsoft.com/office/powerpoint/2010/main" val="641599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040560"/>
          </a:xfrm>
        </p:spPr>
        <p:txBody>
          <a:bodyPr>
            <a:noAutofit/>
          </a:bodyPr>
          <a:lstStyle/>
          <a:p>
            <a:pPr marL="0" indent="0" algn="just">
              <a:buNone/>
            </a:pPr>
            <a:r>
              <a:rPr lang="cs-CZ" sz="1800" b="1" dirty="0">
                <a:solidFill>
                  <a:schemeClr val="tx1">
                    <a:lumMod val="95000"/>
                    <a:lumOff val="5000"/>
                  </a:schemeClr>
                </a:solidFill>
                <a:cs typeface="Calibri" panose="020F0502020204030204" pitchFamily="34" charset="0"/>
              </a:rPr>
              <a:t>PRIORITNÍ OSA 5 – LEPŠÍ SPRÁVA SPOLUPRÁCE / </a:t>
            </a:r>
            <a:r>
              <a:rPr lang="cs-CZ" sz="1800" b="1" dirty="0">
                <a:solidFill>
                  <a:srgbClr val="0070C0"/>
                </a:solidFill>
                <a:cs typeface="Calibri" panose="020F0502020204030204" pitchFamily="34" charset="0"/>
              </a:rPr>
              <a:t>PRIORITÄT 5 – BESSERE INTERREG GOVERNANCE</a:t>
            </a:r>
          </a:p>
          <a:p>
            <a:pPr marL="0" indent="0" algn="just">
              <a:buNone/>
            </a:pPr>
            <a:r>
              <a:rPr lang="cs-CZ" sz="1600" b="1" dirty="0">
                <a:solidFill>
                  <a:schemeClr val="tx1">
                    <a:lumMod val="95000"/>
                    <a:lumOff val="5000"/>
                  </a:schemeClr>
                </a:solidFill>
                <a:cs typeface="Calibri" panose="020F0502020204030204" pitchFamily="34" charset="0"/>
              </a:rPr>
              <a:t>Specifický cíl ISC 1.2: Zvýšení efektivnosti veřejné správy podporou právní a správní spolupráce a spolupráce mezi občany, aktéry občanské společnosti a orgány, zejména s cílem vyřešit právní a jiné překážky v příhraničních regionech / </a:t>
            </a:r>
            <a:r>
              <a:rPr lang="de-DE" sz="1600" b="1" dirty="0">
                <a:solidFill>
                  <a:srgbClr val="0070C0"/>
                </a:solidFill>
                <a:cs typeface="Calibri" panose="020F0502020204030204" pitchFamily="34" charset="0"/>
              </a:rPr>
              <a:t>Spezifisches Ziel 2: Verbesserung der Effizienz der öffentlichen Verwaltungsstellen durch Förderung ihrer Zusammenarbeit auf den Gebieten Recht und Verwaltung sowie der Zusammenarbeit zwischen Bürgern, den Akteuren der Zivilgesellschaft und den Institutionen, insbesondere mit dem Ziel der Beseitigung rechtlicher und sonstiger Hindernisse in Grenzregionen </a:t>
            </a:r>
            <a:endParaRPr lang="cs-CZ" sz="1600" b="1" dirty="0">
              <a:solidFill>
                <a:srgbClr val="0070C0"/>
              </a:solidFill>
              <a:cs typeface="Calibri" panose="020F0502020204030204" pitchFamily="34" charset="0"/>
            </a:endParaRPr>
          </a:p>
          <a:p>
            <a:pPr marL="0" indent="0" algn="just">
              <a:buNone/>
            </a:pPr>
            <a:endParaRPr lang="cs-CZ" sz="800" b="1"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1</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vytváření kapacit pro přeshraniční spolupráci institucí veřejné správy a poskytovatelů veřejných služeb za účelem udržitelného zvyšování efektivity uvedených institucí (např. prostřednictvím výměny příkladů dobré praxe nebo výměnných programů) / </a:t>
            </a:r>
            <a:r>
              <a:rPr lang="de-DE" sz="1600" dirty="0">
                <a:solidFill>
                  <a:srgbClr val="0070C0"/>
                </a:solidFill>
                <a:cs typeface="Calibri" panose="020F0502020204030204" pitchFamily="34" charset="0"/>
              </a:rPr>
              <a:t>Aufbau von Kapazitäten für die grenzübergreifende Zusammenarbeit von Institutionen der öffentlichen Verwaltung sowie Anbieter öffentlicher Dienstleistungen um die Effizienz der </a:t>
            </a:r>
            <a:r>
              <a:rPr lang="de-DE" sz="1600" dirty="0" err="1">
                <a:solidFill>
                  <a:srgbClr val="0070C0"/>
                </a:solidFill>
                <a:cs typeface="Calibri" panose="020F0502020204030204" pitchFamily="34" charset="0"/>
              </a:rPr>
              <a:t>ge</a:t>
            </a:r>
            <a:r>
              <a:rPr lang="de-DE" sz="1600" dirty="0">
                <a:solidFill>
                  <a:srgbClr val="0070C0"/>
                </a:solidFill>
                <a:cs typeface="Calibri" panose="020F0502020204030204" pitchFamily="34" charset="0"/>
              </a:rPr>
              <a:t>-nannten Institutionen nachhaltig zu steigern (z.B. durch Austausch von Best-Practices oder Austausch-programme) </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posilování povědomí veřejnosti o této spolupráci / </a:t>
            </a:r>
            <a:r>
              <a:rPr lang="de-DE" sz="1600" dirty="0">
                <a:solidFill>
                  <a:srgbClr val="0070C0"/>
                </a:solidFill>
                <a:cs typeface="Calibri" panose="020F0502020204030204" pitchFamily="34" charset="0"/>
              </a:rPr>
              <a:t>das Bewusstsein in der Öffentlichkeit über diese Zusammenarbeit</a:t>
            </a:r>
            <a:r>
              <a:rPr lang="de-DE" dirty="0"/>
              <a:t> </a:t>
            </a:r>
            <a:endParaRPr lang="cs-CZ" sz="1600"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0" name="Obrázek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0454" y="130158"/>
            <a:ext cx="705957" cy="706554"/>
          </a:xfrm>
          <a:prstGeom prst="rect">
            <a:avLst/>
          </a:prstGeom>
        </p:spPr>
      </p:pic>
    </p:spTree>
    <p:extLst>
      <p:ext uri="{BB962C8B-B14F-4D97-AF65-F5344CB8AC3E}">
        <p14:creationId xmlns:p14="http://schemas.microsoft.com/office/powerpoint/2010/main" val="585829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4824529"/>
          </a:xfrm>
        </p:spPr>
        <p:txBody>
          <a:bodyPr>
            <a:noAutofit/>
          </a:bodyPr>
          <a:lstStyle/>
          <a:p>
            <a:pPr marL="0" indent="0" algn="just">
              <a:buNone/>
            </a:pPr>
            <a:endParaRPr lang="cs-CZ" sz="800" b="1"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2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2</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odbourávání právních, administrativních a sociokulturních překážek např. v oblastech přeshraničních veřejných služeb a nabídek (IZS, veřejná osobní doprava atd.), trhu práce a v dalších relevantních oblastech / </a:t>
            </a:r>
            <a:r>
              <a:rPr lang="de-DE" sz="1600" dirty="0">
                <a:solidFill>
                  <a:srgbClr val="0070C0"/>
                </a:solidFill>
                <a:cs typeface="Calibri" panose="020F0502020204030204" pitchFamily="34" charset="0"/>
              </a:rPr>
              <a:t>Abbau rechtlicher, administrativer und soziokultureller Hindernisse zum Beispiel in den Bereichen grenzübergreifender öffentliche Dienstleistungen und Angebote (zum Beispiel Rettungs-dienste oder ÖPNV), Arbeitsmarkt sowie in weiteren relevanten Bereichen </a:t>
            </a:r>
            <a:endParaRPr lang="cs-CZ" sz="1600" dirty="0">
              <a:solidFill>
                <a:srgbClr val="0070C0"/>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3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3</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podpora a vytváření sítí a platforem, které nejsou obsaženy v prioritách 1 – 4 → tyto sítě a platformy propojují příslušné zapojené aktéry za účelem dosažení lepší koordinace a vyšší efektivity jednotlivých opatření přeshraniční spolupráce / </a:t>
            </a:r>
            <a:r>
              <a:rPr lang="de-DE" sz="1600" dirty="0">
                <a:solidFill>
                  <a:srgbClr val="0070C0"/>
                </a:solidFill>
                <a:cs typeface="Calibri" panose="020F0502020204030204" pitchFamily="34" charset="0"/>
              </a:rPr>
              <a:t>Förderung und Schaffung von Netzwerken und Plattformen, die nicht in den Prioritäten 1-4 enthalten sind und die jeweils beteiligten Akteure vernetzen, um so eine bessere Abstimmung und größere Effektivität von Einzelmaßnahmen der grenzübergreifenden Zusammenarbeit zu erreichen </a:t>
            </a:r>
            <a:endParaRPr lang="cs-CZ" sz="1600" dirty="0">
              <a:solidFill>
                <a:srgbClr val="0070C0"/>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0" name="Obrázek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0454" y="130158"/>
            <a:ext cx="705957" cy="706554"/>
          </a:xfrm>
          <a:prstGeom prst="rect">
            <a:avLst/>
          </a:prstGeom>
        </p:spPr>
      </p:pic>
    </p:spTree>
    <p:extLst>
      <p:ext uri="{BB962C8B-B14F-4D97-AF65-F5344CB8AC3E}">
        <p14:creationId xmlns:p14="http://schemas.microsoft.com/office/powerpoint/2010/main" val="899375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15616" y="2636912"/>
            <a:ext cx="6858000" cy="1656184"/>
          </a:xfrm>
        </p:spPr>
        <p:txBody>
          <a:bodyPr>
            <a:noAutofit/>
          </a:bodyPr>
          <a:lstStyle/>
          <a:p>
            <a:r>
              <a:rPr lang="cs-CZ" sz="3600" b="1" kern="0" dirty="0">
                <a:solidFill>
                  <a:schemeClr val="tx2"/>
                </a:solidFill>
                <a:latin typeface="Calibri" pitchFamily="34" charset="0"/>
                <a:cs typeface="Calibri" pitchFamily="34" charset="0"/>
              </a:rPr>
              <a:t>ZÁKLADNÍ INFORMACE O PROGRAMU / </a:t>
            </a:r>
            <a:r>
              <a:rPr lang="cs-CZ" sz="3600" b="1" kern="0" dirty="0">
                <a:solidFill>
                  <a:srgbClr val="0070C0"/>
                </a:solidFill>
                <a:latin typeface="Calibri" pitchFamily="34" charset="0"/>
                <a:cs typeface="Calibri" pitchFamily="34" charset="0"/>
              </a:rPr>
              <a:t>GRUNDINFORMATIONEN</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503" y="476672"/>
            <a:ext cx="3161410" cy="541190"/>
          </a:xfrm>
          <a:prstGeom prst="rect">
            <a:avLst/>
          </a:prstGeom>
        </p:spPr>
      </p:pic>
    </p:spTree>
    <p:extLst>
      <p:ext uri="{BB962C8B-B14F-4D97-AF65-F5344CB8AC3E}">
        <p14:creationId xmlns:p14="http://schemas.microsoft.com/office/powerpoint/2010/main" val="23405874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4824529"/>
          </a:xfrm>
        </p:spPr>
        <p:txBody>
          <a:bodyPr>
            <a:noAutofit/>
          </a:bodyPr>
          <a:lstStyle/>
          <a:p>
            <a:pPr marL="0" indent="0" algn="just">
              <a:buNone/>
            </a:pPr>
            <a:r>
              <a:rPr lang="cs-CZ" sz="1600" b="1" dirty="0">
                <a:solidFill>
                  <a:schemeClr val="tx1">
                    <a:lumMod val="95000"/>
                    <a:lumOff val="5000"/>
                  </a:schemeClr>
                </a:solidFill>
                <a:cs typeface="Calibri" panose="020F0502020204030204" pitchFamily="34" charset="0"/>
              </a:rPr>
              <a:t>Specifický cíl ISC 1.3: Budování vzájemné důvěry, zejména podporou akcí „</a:t>
            </a:r>
            <a:r>
              <a:rPr lang="cs-CZ" sz="1600" b="1" dirty="0" err="1">
                <a:solidFill>
                  <a:schemeClr val="tx1">
                    <a:lumMod val="95000"/>
                    <a:lumOff val="5000"/>
                  </a:schemeClr>
                </a:solidFill>
                <a:cs typeface="Calibri" panose="020F0502020204030204" pitchFamily="34" charset="0"/>
              </a:rPr>
              <a:t>people</a:t>
            </a:r>
            <a:r>
              <a:rPr lang="cs-CZ" sz="1600" b="1" dirty="0">
                <a:solidFill>
                  <a:schemeClr val="tx1">
                    <a:lumMod val="95000"/>
                    <a:lumOff val="5000"/>
                  </a:schemeClr>
                </a:solidFill>
                <a:cs typeface="Calibri" panose="020F0502020204030204" pitchFamily="34" charset="0"/>
              </a:rPr>
              <a:t>-to-</a:t>
            </a:r>
            <a:r>
              <a:rPr lang="cs-CZ" sz="1600" b="1" dirty="0" err="1">
                <a:solidFill>
                  <a:schemeClr val="tx1">
                    <a:lumMod val="95000"/>
                    <a:lumOff val="5000"/>
                  </a:schemeClr>
                </a:solidFill>
                <a:cs typeface="Calibri" panose="020F0502020204030204" pitchFamily="34" charset="0"/>
              </a:rPr>
              <a:t>people</a:t>
            </a:r>
            <a:r>
              <a:rPr lang="cs-CZ" sz="1600" b="1" dirty="0">
                <a:solidFill>
                  <a:schemeClr val="tx1">
                    <a:lumMod val="95000"/>
                    <a:lumOff val="5000"/>
                  </a:schemeClr>
                </a:solidFill>
                <a:cs typeface="Calibri" panose="020F0502020204030204" pitchFamily="34" charset="0"/>
              </a:rPr>
              <a:t>„ / </a:t>
            </a:r>
            <a:r>
              <a:rPr lang="de-DE" sz="1600" b="1" dirty="0">
                <a:solidFill>
                  <a:srgbClr val="0070C0"/>
                </a:solidFill>
                <a:cs typeface="Calibri" panose="020F0502020204030204" pitchFamily="34" charset="0"/>
              </a:rPr>
              <a:t>Spezifisches Ziel 3: Aufbau gegenseitigen Vertrauens, insbesondere durch Förderung der Zusammen-arbeit zwischen Bürgerinnen und Bürgern </a:t>
            </a:r>
            <a:endParaRPr lang="cs-CZ" sz="1600" b="1" dirty="0">
              <a:solidFill>
                <a:srgbClr val="0070C0"/>
              </a:solidFill>
              <a:cs typeface="Calibri" panose="020F0502020204030204" pitchFamily="34" charset="0"/>
            </a:endParaRPr>
          </a:p>
          <a:p>
            <a:pPr marL="0" indent="0" algn="just">
              <a:buNone/>
            </a:pPr>
            <a:endParaRPr lang="cs-CZ" sz="1600" b="1" u="sng" dirty="0">
              <a:solidFill>
                <a:schemeClr val="tx1">
                  <a:lumMod val="95000"/>
                  <a:lumOff val="5000"/>
                </a:schemeClr>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a:t>
            </a:r>
            <a:r>
              <a:rPr lang="cs-CZ" sz="1600" b="1" u="sng" dirty="0">
                <a:solidFill>
                  <a:srgbClr val="0070C0"/>
                </a:solidFill>
                <a:cs typeface="Calibri" panose="020F0502020204030204" pitchFamily="34" charset="0"/>
              </a:rPr>
              <a:t>1</a:t>
            </a:r>
            <a:endParaRPr lang="de-DE" sz="1600" b="1"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spolupráce mezi občany a institucemi v rámci takzvaných projektů </a:t>
            </a:r>
            <a:r>
              <a:rPr lang="cs-CZ" sz="1600" dirty="0" err="1">
                <a:solidFill>
                  <a:schemeClr val="tx1">
                    <a:lumMod val="95000"/>
                    <a:lumOff val="5000"/>
                  </a:schemeClr>
                </a:solidFill>
                <a:cs typeface="Calibri" panose="020F0502020204030204" pitchFamily="34" charset="0"/>
              </a:rPr>
              <a:t>people</a:t>
            </a:r>
            <a:r>
              <a:rPr lang="cs-CZ" sz="1600" dirty="0">
                <a:solidFill>
                  <a:schemeClr val="tx1">
                    <a:lumMod val="95000"/>
                    <a:lumOff val="5000"/>
                  </a:schemeClr>
                </a:solidFill>
                <a:cs typeface="Calibri" panose="020F0502020204030204" pitchFamily="34" charset="0"/>
              </a:rPr>
              <a:t>-to-</a:t>
            </a:r>
            <a:r>
              <a:rPr lang="cs-CZ" sz="1600" dirty="0" err="1">
                <a:solidFill>
                  <a:schemeClr val="tx1">
                    <a:lumMod val="95000"/>
                    <a:lumOff val="5000"/>
                  </a:schemeClr>
                </a:solidFill>
                <a:cs typeface="Calibri" panose="020F0502020204030204" pitchFamily="34" charset="0"/>
              </a:rPr>
              <a:t>people</a:t>
            </a:r>
            <a:r>
              <a:rPr lang="cs-CZ" sz="1600" dirty="0">
                <a:solidFill>
                  <a:schemeClr val="tx1">
                    <a:lumMod val="95000"/>
                    <a:lumOff val="5000"/>
                  </a:schemeClr>
                </a:solidFill>
                <a:cs typeface="Calibri" panose="020F0502020204030204" pitchFamily="34" charset="0"/>
              </a:rPr>
              <a:t> / </a:t>
            </a:r>
            <a:r>
              <a:rPr lang="de-DE" sz="1600" dirty="0">
                <a:solidFill>
                  <a:srgbClr val="0070C0"/>
                </a:solidFill>
                <a:cs typeface="Calibri" panose="020F0502020204030204" pitchFamily="34" charset="0"/>
              </a:rPr>
              <a:t>Zusammenarbeit zwischen Bürgerinnen und Bürgern und Institutionen im Rahmen sogenannter </a:t>
            </a:r>
            <a:r>
              <a:rPr lang="de-DE" sz="1600" dirty="0" err="1">
                <a:solidFill>
                  <a:srgbClr val="0070C0"/>
                </a:solidFill>
                <a:cs typeface="Calibri" panose="020F0502020204030204" pitchFamily="34" charset="0"/>
              </a:rPr>
              <a:t>poeple</a:t>
            </a:r>
            <a:r>
              <a:rPr lang="de-DE" sz="1600" dirty="0">
                <a:solidFill>
                  <a:srgbClr val="0070C0"/>
                </a:solidFill>
                <a:cs typeface="Calibri" panose="020F0502020204030204" pitchFamily="34" charset="0"/>
              </a:rPr>
              <a:t>-</a:t>
            </a:r>
            <a:r>
              <a:rPr lang="de-DE" sz="1600" dirty="0" err="1">
                <a:solidFill>
                  <a:srgbClr val="0070C0"/>
                </a:solidFill>
                <a:cs typeface="Calibri" panose="020F0502020204030204" pitchFamily="34" charset="0"/>
              </a:rPr>
              <a:t>to</a:t>
            </a:r>
            <a:r>
              <a:rPr lang="de-DE" sz="1600" dirty="0">
                <a:solidFill>
                  <a:srgbClr val="0070C0"/>
                </a:solidFill>
                <a:cs typeface="Calibri" panose="020F0502020204030204" pitchFamily="34" charset="0"/>
              </a:rPr>
              <a:t>-people Projekte</a:t>
            </a:r>
          </a:p>
          <a:p>
            <a:pPr algn="just"/>
            <a:r>
              <a:rPr lang="cs-CZ" sz="1600" dirty="0">
                <a:solidFill>
                  <a:schemeClr val="tx1">
                    <a:lumMod val="95000"/>
                    <a:lumOff val="5000"/>
                  </a:schemeClr>
                </a:solidFill>
                <a:cs typeface="Calibri" panose="020F0502020204030204" pitchFamily="34" charset="0"/>
              </a:rPr>
              <a:t>v popředí stojí setkávání obyvatel z obou stran hranice za účelem lepšího poznání sousedů z druhé strany hranice a jejich sociokulturního zázemí a posílení vzájemného porozumění (tematický důvod setkávání hraje podřízenou roli a není stanoven)</a:t>
            </a:r>
            <a:r>
              <a:rPr lang="cs-CZ" sz="1600" dirty="0">
                <a:solidFill>
                  <a:srgbClr val="0070C0"/>
                </a:solidFill>
                <a:cs typeface="Calibri" panose="020F0502020204030204" pitchFamily="34" charset="0"/>
              </a:rPr>
              <a:t> / </a:t>
            </a:r>
            <a:r>
              <a:rPr lang="de-DE" sz="1600" dirty="0">
                <a:solidFill>
                  <a:srgbClr val="0070C0"/>
                </a:solidFill>
                <a:cs typeface="Calibri" panose="020F0502020204030204" pitchFamily="34" charset="0"/>
              </a:rPr>
              <a:t>Hierbei steht die Begegnung der Bevölkerung von beiden Seiten der Grenze im Vordergrund, um die Nachbarn von der anderen Seite der Grenze und deren soziokulturellen Hintergrund besser kennen zu lernen und zu verstehen </a:t>
            </a:r>
            <a:r>
              <a:rPr lang="cs-CZ" sz="1600" dirty="0">
                <a:solidFill>
                  <a:srgbClr val="0070C0"/>
                </a:solidFill>
                <a:cs typeface="Calibri" panose="020F0502020204030204" pitchFamily="34" charset="0"/>
              </a:rPr>
              <a:t>(</a:t>
            </a:r>
            <a:r>
              <a:rPr lang="de-DE" sz="1600" dirty="0">
                <a:solidFill>
                  <a:srgbClr val="0070C0"/>
                </a:solidFill>
                <a:cs typeface="Calibri" panose="020F0502020204030204" pitchFamily="34" charset="0"/>
              </a:rPr>
              <a:t>Der thematische Anlass für die Begegnung spielt hierbei im Gegensatz zu den Aktivitätstypen, die in den übrigen Spezifischen Zielen des Programms gefördert wer-den, eine untergeordnete Rolle und ist nicht festgelegt</a:t>
            </a:r>
            <a:r>
              <a:rPr lang="cs-CZ" sz="1600" dirty="0">
                <a:solidFill>
                  <a:srgbClr val="0070C0"/>
                </a:solidFill>
                <a:cs typeface="Calibri" panose="020F0502020204030204" pitchFamily="34" charset="0"/>
              </a:rPr>
              <a:t>)</a:t>
            </a:r>
          </a:p>
          <a:p>
            <a:pPr algn="just"/>
            <a:endParaRPr lang="cs-CZ" sz="1600"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0" name="Obrázek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4" name="Obráze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00454" y="130158"/>
            <a:ext cx="705957" cy="706554"/>
          </a:xfrm>
          <a:prstGeom prst="rect">
            <a:avLst/>
          </a:prstGeom>
        </p:spPr>
      </p:pic>
    </p:spTree>
    <p:extLst>
      <p:ext uri="{BB962C8B-B14F-4D97-AF65-F5344CB8AC3E}">
        <p14:creationId xmlns:p14="http://schemas.microsoft.com/office/powerpoint/2010/main" val="2673019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15616" y="2708920"/>
            <a:ext cx="6858000" cy="1163464"/>
          </a:xfrm>
        </p:spPr>
        <p:txBody>
          <a:bodyPr>
            <a:noAutofit/>
          </a:bodyPr>
          <a:lstStyle/>
          <a:p>
            <a:r>
              <a:rPr lang="cs-CZ" sz="3600" b="1" kern="0" dirty="0">
                <a:solidFill>
                  <a:schemeClr val="tx2"/>
                </a:solidFill>
                <a:latin typeface="Calibri" pitchFamily="34" charset="0"/>
                <a:cs typeface="Calibri" pitchFamily="34" charset="0"/>
              </a:rPr>
              <a:t>JEMS – MONITOROVACÍ SYSTÉM / </a:t>
            </a:r>
            <a:r>
              <a:rPr lang="cs-CZ" sz="3600" b="1" kern="0" dirty="0">
                <a:solidFill>
                  <a:srgbClr val="0070C0"/>
                </a:solidFill>
                <a:latin typeface="Calibri" pitchFamily="34" charset="0"/>
                <a:cs typeface="Calibri" pitchFamily="34" charset="0"/>
              </a:rPr>
              <a:t>JEMS – MONITORING SYSTEM</a:t>
            </a:r>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548680"/>
            <a:ext cx="3161410" cy="541190"/>
          </a:xfrm>
          <a:prstGeom prst="rect">
            <a:avLst/>
          </a:prstGeom>
        </p:spPr>
      </p:pic>
    </p:spTree>
    <p:extLst>
      <p:ext uri="{BB962C8B-B14F-4D97-AF65-F5344CB8AC3E}">
        <p14:creationId xmlns:p14="http://schemas.microsoft.com/office/powerpoint/2010/main" val="4979781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184576"/>
          </a:xfrm>
        </p:spPr>
        <p:txBody>
          <a:bodyPr>
            <a:noAutofit/>
          </a:bodyPr>
          <a:lstStyle/>
          <a:p>
            <a:pPr marL="0" indent="0" algn="just">
              <a:buNone/>
            </a:pPr>
            <a:r>
              <a:rPr lang="cs-CZ" sz="1600" u="sng" dirty="0" err="1">
                <a:solidFill>
                  <a:schemeClr val="tx1">
                    <a:lumMod val="95000"/>
                    <a:lumOff val="5000"/>
                  </a:schemeClr>
                </a:solidFill>
                <a:cs typeface="Calibri" panose="020F0502020204030204" pitchFamily="34" charset="0"/>
              </a:rPr>
              <a:t>Jems</a:t>
            </a:r>
            <a:r>
              <a:rPr lang="cs-CZ" sz="1600" u="sng" dirty="0">
                <a:solidFill>
                  <a:schemeClr val="tx1">
                    <a:lumMod val="95000"/>
                    <a:lumOff val="5000"/>
                  </a:schemeClr>
                </a:solidFill>
                <a:cs typeface="Calibri" panose="020F0502020204030204" pitchFamily="34" charset="0"/>
              </a:rPr>
              <a:t> – Joint electronic monitoring system</a:t>
            </a:r>
          </a:p>
          <a:p>
            <a:pPr algn="just"/>
            <a:r>
              <a:rPr lang="cs-CZ" sz="1600" dirty="0">
                <a:solidFill>
                  <a:schemeClr val="tx1">
                    <a:lumMod val="95000"/>
                    <a:lumOff val="5000"/>
                  </a:schemeClr>
                </a:solidFill>
                <a:cs typeface="Calibri" panose="020F0502020204030204" pitchFamily="34" charset="0"/>
              </a:rPr>
              <a:t>systém – poskytuje a vyvíjí Interact /</a:t>
            </a:r>
            <a:r>
              <a:rPr lang="cs-CZ" sz="1600" dirty="0">
                <a:solidFill>
                  <a:srgbClr val="0070C0"/>
                </a:solidFill>
                <a:cs typeface="Calibri" panose="020F0502020204030204" pitchFamily="34" charset="0"/>
              </a:rPr>
              <a:t>S</a:t>
            </a:r>
            <a:r>
              <a:rPr lang="de-DE" sz="1600" dirty="0" err="1">
                <a:solidFill>
                  <a:srgbClr val="0070C0"/>
                </a:solidFill>
                <a:cs typeface="Calibri" panose="020F0502020204030204" pitchFamily="34" charset="0"/>
              </a:rPr>
              <a:t>yst</a:t>
            </a:r>
            <a:r>
              <a:rPr lang="cs-CZ" sz="1600" dirty="0">
                <a:solidFill>
                  <a:srgbClr val="0070C0"/>
                </a:solidFill>
                <a:cs typeface="Calibri" panose="020F0502020204030204" pitchFamily="34" charset="0"/>
              </a:rPr>
              <a:t>e</a:t>
            </a:r>
            <a:r>
              <a:rPr lang="de-DE" sz="1600" dirty="0">
                <a:solidFill>
                  <a:srgbClr val="0070C0"/>
                </a:solidFill>
                <a:cs typeface="Calibri" panose="020F0502020204030204" pitchFamily="34" charset="0"/>
              </a:rPr>
              <a:t>m – Bereitstellung und Entwicklung durch Interact</a:t>
            </a:r>
          </a:p>
          <a:p>
            <a:pPr algn="just"/>
            <a:r>
              <a:rPr lang="cs-CZ" sz="1600" dirty="0">
                <a:solidFill>
                  <a:schemeClr val="tx1">
                    <a:lumMod val="95000"/>
                    <a:lumOff val="5000"/>
                  </a:schemeClr>
                </a:solidFill>
                <a:cs typeface="Calibri" panose="020F0502020204030204" pitchFamily="34" charset="0"/>
              </a:rPr>
              <a:t>cílová skupina – všechny evropské programy Interreg (A/B/C) / </a:t>
            </a:r>
            <a:r>
              <a:rPr lang="de-DE" sz="1600" dirty="0">
                <a:solidFill>
                  <a:srgbClr val="0070C0"/>
                </a:solidFill>
                <a:cs typeface="Calibri" panose="020F0502020204030204" pitchFamily="34" charset="0"/>
              </a:rPr>
              <a:t>Zielgruppe – alle europäischen Interreg Programme (A/B/C)</a:t>
            </a:r>
          </a:p>
          <a:p>
            <a:pPr algn="just"/>
            <a:r>
              <a:rPr lang="cs-CZ" sz="1600" dirty="0">
                <a:solidFill>
                  <a:schemeClr val="tx1">
                    <a:lumMod val="95000"/>
                    <a:lumOff val="5000"/>
                  </a:schemeClr>
                </a:solidFill>
                <a:cs typeface="Calibri" panose="020F0502020204030204" pitchFamily="34" charset="0"/>
              </a:rPr>
              <a:t>podklad – nařízení 2021-2027 / </a:t>
            </a:r>
            <a:r>
              <a:rPr lang="de-DE" sz="1600" dirty="0">
                <a:solidFill>
                  <a:srgbClr val="0070C0"/>
                </a:solidFill>
                <a:cs typeface="Calibri" panose="020F0502020204030204" pitchFamily="34" charset="0"/>
              </a:rPr>
              <a:t>Grundlage – Verordnungen 2021-2027</a:t>
            </a:r>
          </a:p>
          <a:p>
            <a:pPr algn="just"/>
            <a:r>
              <a:rPr lang="cs-CZ" sz="1600" b="1" dirty="0">
                <a:cs typeface="Calibri" panose="020F0502020204030204" pitchFamily="34" charset="0"/>
                <a:hlinkClick r:id="rId3"/>
              </a:rPr>
              <a:t>https://jems.by-cz.bayern.de/</a:t>
            </a:r>
            <a:r>
              <a:rPr lang="cs-CZ" sz="1600" b="1" dirty="0">
                <a:cs typeface="Calibri" panose="020F0502020204030204" pitchFamily="34" charset="0"/>
              </a:rPr>
              <a:t> </a:t>
            </a:r>
            <a:r>
              <a:rPr lang="cs-CZ" sz="1600" dirty="0">
                <a:solidFill>
                  <a:schemeClr val="tx1">
                    <a:lumMod val="95000"/>
                    <a:lumOff val="5000"/>
                  </a:schemeClr>
                </a:solidFill>
                <a:cs typeface="Calibri" panose="020F0502020204030204" pitchFamily="34" charset="0"/>
              </a:rPr>
              <a:t>- systém Jems je spuštěn / </a:t>
            </a:r>
            <a:r>
              <a:rPr lang="de-DE" sz="1600" dirty="0">
                <a:solidFill>
                  <a:srgbClr val="0070C0"/>
                </a:solidFill>
                <a:cs typeface="Calibri" panose="020F0502020204030204" pitchFamily="34" charset="0"/>
              </a:rPr>
              <a:t>Jems ist eröffnet</a:t>
            </a:r>
          </a:p>
          <a:p>
            <a:pPr algn="just"/>
            <a:endParaRPr lang="cs-CZ" sz="1600" dirty="0">
              <a:solidFill>
                <a:schemeClr val="tx1">
                  <a:lumMod val="95000"/>
                  <a:lumOff val="5000"/>
                </a:schemeClr>
              </a:solidFill>
              <a:cs typeface="Calibri" panose="020F0502020204030204" pitchFamily="34" charset="0"/>
            </a:endParaRPr>
          </a:p>
          <a:p>
            <a:pPr algn="just"/>
            <a:endParaRPr lang="cs-CZ" sz="1600" dirty="0">
              <a:solidFill>
                <a:schemeClr val="tx1">
                  <a:lumMod val="95000"/>
                  <a:lumOff val="5000"/>
                </a:schemeClr>
              </a:solidFill>
              <a:cs typeface="Calibri" panose="020F0502020204030204" pitchFamily="34" charset="0"/>
            </a:endParaRPr>
          </a:p>
          <a:p>
            <a:pPr algn="just"/>
            <a:endParaRPr lang="cs-CZ" sz="1600" dirty="0">
              <a:solidFill>
                <a:schemeClr val="tx1">
                  <a:lumMod val="95000"/>
                  <a:lumOff val="5000"/>
                </a:schemeClr>
              </a:solidFill>
              <a:cs typeface="Calibri" panose="020F0502020204030204" pitchFamily="34" charset="0"/>
            </a:endParaRPr>
          </a:p>
          <a:p>
            <a:pPr algn="just"/>
            <a:endParaRPr lang="cs-CZ" sz="1600" dirty="0">
              <a:solidFill>
                <a:schemeClr val="tx1">
                  <a:lumMod val="95000"/>
                  <a:lumOff val="5000"/>
                </a:schemeClr>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algn="just"/>
            <a:endParaRPr lang="cs-CZ" sz="16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87979" y="3140968"/>
            <a:ext cx="2333861" cy="688099"/>
          </a:xfrm>
          <a:prstGeom prst="rect">
            <a:avLst/>
          </a:prstGeom>
        </p:spPr>
      </p:pic>
    </p:spTree>
    <p:extLst>
      <p:ext uri="{BB962C8B-B14F-4D97-AF65-F5344CB8AC3E}">
        <p14:creationId xmlns:p14="http://schemas.microsoft.com/office/powerpoint/2010/main" val="1023561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35169" y="836712"/>
            <a:ext cx="7886700" cy="4824529"/>
          </a:xfrm>
        </p:spPr>
        <p:txBody>
          <a:bodyPr>
            <a:noAutofit/>
          </a:bodyPr>
          <a:lstStyle/>
          <a:p>
            <a:pPr marL="0" indent="0" algn="just">
              <a:buNone/>
            </a:pPr>
            <a:r>
              <a:rPr lang="cs-CZ" sz="1800" u="sng" dirty="0">
                <a:solidFill>
                  <a:schemeClr val="tx1">
                    <a:lumMod val="95000"/>
                    <a:lumOff val="5000"/>
                  </a:schemeClr>
                </a:solidFill>
                <a:cs typeface="Calibri" panose="020F0502020204030204" pitchFamily="34" charset="0"/>
              </a:rPr>
              <a:t>Programové území/ </a:t>
            </a:r>
            <a:r>
              <a:rPr lang="de-DE" sz="1800" u="sng" dirty="0">
                <a:solidFill>
                  <a:srgbClr val="0070C0"/>
                </a:solidFill>
                <a:cs typeface="Calibri" panose="020F0502020204030204" pitchFamily="34" charset="0"/>
              </a:rPr>
              <a:t>Programmgebiet</a:t>
            </a:r>
            <a:endParaRPr lang="de-DE" sz="1800" dirty="0">
              <a:solidFill>
                <a:srgbClr val="0070C0"/>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2" name="Obrázek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2" name="Obráze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7348" y="1360323"/>
            <a:ext cx="7057020" cy="4771224"/>
          </a:xfrm>
          <a:prstGeom prst="rect">
            <a:avLst/>
          </a:prstGeom>
        </p:spPr>
      </p:pic>
    </p:spTree>
    <p:extLst>
      <p:ext uri="{BB962C8B-B14F-4D97-AF65-F5344CB8AC3E}">
        <p14:creationId xmlns:p14="http://schemas.microsoft.com/office/powerpoint/2010/main" val="4227725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544616"/>
          </a:xfrm>
        </p:spPr>
        <p:txBody>
          <a:bodyPr>
            <a:noAutofit/>
          </a:bodyPr>
          <a:lstStyle/>
          <a:p>
            <a:pPr marL="0" indent="0" algn="just">
              <a:buNone/>
            </a:pPr>
            <a:r>
              <a:rPr lang="cs-CZ" sz="1600" u="sng" dirty="0">
                <a:solidFill>
                  <a:schemeClr val="tx1">
                    <a:lumMod val="95000"/>
                    <a:lumOff val="5000"/>
                  </a:schemeClr>
                </a:solidFill>
                <a:cs typeface="Calibri" panose="020F0502020204030204" pitchFamily="34" charset="0"/>
              </a:rPr>
              <a:t>Odpovědnost za program / </a:t>
            </a:r>
            <a:r>
              <a:rPr lang="de-DE" sz="1600" u="sng" dirty="0">
                <a:solidFill>
                  <a:srgbClr val="0070C0"/>
                </a:solidFill>
                <a:cs typeface="Calibri" panose="020F0502020204030204" pitchFamily="34" charset="0"/>
              </a:rPr>
              <a:t>Programmverantwortung</a:t>
            </a:r>
          </a:p>
          <a:p>
            <a:pPr algn="just"/>
            <a:r>
              <a:rPr lang="cs-CZ" sz="1600" b="1" dirty="0">
                <a:solidFill>
                  <a:schemeClr val="tx1">
                    <a:lumMod val="95000"/>
                    <a:lumOff val="5000"/>
                  </a:schemeClr>
                </a:solidFill>
                <a:cs typeface="Calibri" panose="020F0502020204030204" pitchFamily="34" charset="0"/>
              </a:rPr>
              <a:t>Bavorské ministerstvo hospodářství, regionálního rozvoje a energetiky / </a:t>
            </a:r>
            <a:r>
              <a:rPr lang="de-DE" sz="1600" b="1" dirty="0">
                <a:solidFill>
                  <a:srgbClr val="0070C0"/>
                </a:solidFill>
                <a:cs typeface="Calibri" panose="020F0502020204030204" pitchFamily="34" charset="0"/>
              </a:rPr>
              <a:t>Bayerisches Staatsministerium für Wirtschaft, Landesentwicklung und Energie</a:t>
            </a:r>
          </a:p>
          <a:p>
            <a:pPr marL="1045800" lvl="4" indent="-360000" algn="just">
              <a:buFont typeface="Wingdings" panose="05000000000000000000" pitchFamily="2" charset="2"/>
              <a:buChar char="ü"/>
            </a:pPr>
            <a:r>
              <a:rPr lang="cs-CZ" sz="1600" dirty="0">
                <a:solidFill>
                  <a:schemeClr val="tx1">
                    <a:lumMod val="95000"/>
                    <a:lumOff val="5000"/>
                  </a:schemeClr>
                </a:solidFill>
                <a:cs typeface="Calibri" panose="020F0502020204030204" pitchFamily="34" charset="0"/>
              </a:rPr>
              <a:t>řídící orgán programu / </a:t>
            </a:r>
            <a:r>
              <a:rPr lang="de-DE" sz="1600" dirty="0">
                <a:solidFill>
                  <a:srgbClr val="0070C0"/>
                </a:solidFill>
                <a:cs typeface="Calibri" panose="020F0502020204030204" pitchFamily="34" charset="0"/>
              </a:rPr>
              <a:t>Verwaltungsbehörde</a:t>
            </a:r>
            <a:endParaRPr lang="cs-CZ" sz="1600" dirty="0">
              <a:solidFill>
                <a:srgbClr val="0070C0"/>
              </a:solidFill>
              <a:cs typeface="Calibri" panose="020F0502020204030204" pitchFamily="34" charset="0"/>
            </a:endParaRPr>
          </a:p>
          <a:p>
            <a:pPr marL="1045800" lvl="4" indent="-360000" algn="just">
              <a:buFont typeface="Wingdings" panose="05000000000000000000" pitchFamily="2" charset="2"/>
              <a:buChar char="ü"/>
            </a:pPr>
            <a:r>
              <a:rPr lang="cs-CZ" sz="1600" dirty="0">
                <a:solidFill>
                  <a:schemeClr val="tx1">
                    <a:lumMod val="95000"/>
                    <a:lumOff val="5000"/>
                  </a:schemeClr>
                </a:solidFill>
                <a:cs typeface="Calibri" panose="020F0502020204030204" pitchFamily="34" charset="0"/>
              </a:rPr>
              <a:t>certifikační orgán / </a:t>
            </a:r>
            <a:r>
              <a:rPr lang="de-DE" sz="1600" dirty="0">
                <a:solidFill>
                  <a:srgbClr val="0070C0"/>
                </a:solidFill>
                <a:cs typeface="Calibri" panose="020F0502020204030204" pitchFamily="34" charset="0"/>
              </a:rPr>
              <a:t>Bescheinigugsbehörde</a:t>
            </a:r>
          </a:p>
          <a:p>
            <a:pPr marL="1045800" lvl="4" indent="-360000" algn="just">
              <a:buFont typeface="Wingdings" panose="05000000000000000000" pitchFamily="2" charset="2"/>
              <a:buChar char="ü"/>
            </a:pPr>
            <a:r>
              <a:rPr lang="cs-CZ" sz="1600" dirty="0">
                <a:solidFill>
                  <a:schemeClr val="tx1">
                    <a:lumMod val="95000"/>
                    <a:lumOff val="5000"/>
                  </a:schemeClr>
                </a:solidFill>
                <a:cs typeface="Calibri" panose="020F0502020204030204" pitchFamily="34" charset="0"/>
              </a:rPr>
              <a:t>auditní orgán / </a:t>
            </a:r>
            <a:r>
              <a:rPr lang="cs-CZ" sz="1600" dirty="0">
                <a:solidFill>
                  <a:srgbClr val="0070C0"/>
                </a:solidFill>
                <a:cs typeface="Calibri" panose="020F0502020204030204" pitchFamily="34" charset="0"/>
              </a:rPr>
              <a:t>Prüfbehörde</a:t>
            </a:r>
            <a:endParaRPr lang="de-DE" sz="1600" dirty="0">
              <a:solidFill>
                <a:srgbClr val="0070C0"/>
              </a:solidFill>
              <a:cs typeface="Calibri" panose="020F0502020204030204" pitchFamily="34" charset="0"/>
            </a:endParaRPr>
          </a:p>
          <a:p>
            <a:pPr algn="just"/>
            <a:r>
              <a:rPr lang="cs-CZ" sz="1600" b="1" dirty="0">
                <a:solidFill>
                  <a:schemeClr val="tx1">
                    <a:lumMod val="95000"/>
                    <a:lumOff val="5000"/>
                  </a:schemeClr>
                </a:solidFill>
                <a:cs typeface="Calibri" panose="020F0502020204030204" pitchFamily="34" charset="0"/>
              </a:rPr>
              <a:t>Ministerstvo pro místní rozvoj ČR / </a:t>
            </a:r>
            <a:r>
              <a:rPr lang="de-DE" sz="1600" b="1" dirty="0">
                <a:solidFill>
                  <a:srgbClr val="0070C0"/>
                </a:solidFill>
                <a:cs typeface="Calibri" panose="020F0502020204030204" pitchFamily="34" charset="0"/>
              </a:rPr>
              <a:t>Ministerium für Regionalentwicklung</a:t>
            </a:r>
          </a:p>
          <a:p>
            <a:pPr marL="1045800" lvl="4" indent="-360000" algn="just">
              <a:buFont typeface="Wingdings" panose="05000000000000000000" pitchFamily="2" charset="2"/>
              <a:buChar char="ü"/>
            </a:pPr>
            <a:r>
              <a:rPr lang="cs-CZ" sz="1600" dirty="0">
                <a:solidFill>
                  <a:schemeClr val="tx1">
                    <a:lumMod val="95000"/>
                    <a:lumOff val="5000"/>
                  </a:schemeClr>
                </a:solidFill>
                <a:cs typeface="Calibri" panose="020F0502020204030204" pitchFamily="34" charset="0"/>
              </a:rPr>
              <a:t>národní orgán programu / </a:t>
            </a:r>
            <a:r>
              <a:rPr lang="de-DE" sz="1600" dirty="0">
                <a:solidFill>
                  <a:srgbClr val="0070C0"/>
                </a:solidFill>
                <a:cs typeface="Calibri" panose="020F0502020204030204" pitchFamily="34" charset="0"/>
              </a:rPr>
              <a:t>National Behörde</a:t>
            </a:r>
            <a:endParaRPr lang="cs-CZ" sz="1600" dirty="0">
              <a:solidFill>
                <a:srgbClr val="0070C0"/>
              </a:solidFill>
              <a:cs typeface="Calibri" panose="020F0502020204030204" pitchFamily="34" charset="0"/>
            </a:endParaRPr>
          </a:p>
          <a:p>
            <a:pPr marL="0" indent="0" algn="just">
              <a:buNone/>
            </a:pPr>
            <a:endParaRPr lang="cs-CZ" sz="1600" dirty="0">
              <a:solidFill>
                <a:srgbClr val="0070C0"/>
              </a:solidFill>
              <a:cs typeface="Calibri" panose="020F0502020204030204" pitchFamily="34" charset="0"/>
            </a:endParaRPr>
          </a:p>
          <a:p>
            <a:pPr marL="0" indent="0" algn="just">
              <a:buNone/>
            </a:pPr>
            <a:r>
              <a:rPr lang="cs-CZ" sz="1600" u="sng" dirty="0">
                <a:cs typeface="Calibri" panose="020F0502020204030204" pitchFamily="34" charset="0"/>
              </a:rPr>
              <a:t>Kontakty / </a:t>
            </a:r>
            <a:r>
              <a:rPr lang="de-DE" sz="1600" u="sng" dirty="0">
                <a:solidFill>
                  <a:srgbClr val="0070C0"/>
                </a:solidFill>
                <a:cs typeface="Calibri" panose="020F0502020204030204" pitchFamily="34" charset="0"/>
              </a:rPr>
              <a:t>Kontakte</a:t>
            </a:r>
            <a:endParaRPr lang="cs-CZ" sz="1600" u="sng"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Krajský úřad Plzeňského kraje / </a:t>
            </a:r>
            <a:r>
              <a:rPr lang="de-DE" sz="1600" dirty="0">
                <a:solidFill>
                  <a:srgbClr val="0070C0"/>
                </a:solidFill>
                <a:cs typeface="Calibri" panose="020F0502020204030204" pitchFamily="34" charset="0"/>
              </a:rPr>
              <a:t>Bezirk Pilsen  </a:t>
            </a:r>
          </a:p>
          <a:p>
            <a:pPr algn="just"/>
            <a:r>
              <a:rPr lang="cs-CZ" sz="1600" dirty="0">
                <a:solidFill>
                  <a:schemeClr val="tx1">
                    <a:lumMod val="95000"/>
                    <a:lumOff val="5000"/>
                  </a:schemeClr>
                </a:solidFill>
                <a:cs typeface="Calibri" panose="020F0502020204030204" pitchFamily="34" charset="0"/>
              </a:rPr>
              <a:t>Krajský úřad Karlovarského kraje / </a:t>
            </a:r>
            <a:r>
              <a:rPr lang="de-DE" sz="1600" dirty="0">
                <a:solidFill>
                  <a:srgbClr val="0070C0"/>
                </a:solidFill>
                <a:cs typeface="Calibri" panose="020F0502020204030204" pitchFamily="34" charset="0"/>
              </a:rPr>
              <a:t>Bezirk Karlsbad</a:t>
            </a:r>
          </a:p>
          <a:p>
            <a:pPr algn="just"/>
            <a:r>
              <a:rPr lang="cs-CZ" sz="1600" dirty="0">
                <a:solidFill>
                  <a:schemeClr val="tx1">
                    <a:lumMod val="95000"/>
                    <a:lumOff val="5000"/>
                  </a:schemeClr>
                </a:solidFill>
                <a:cs typeface="Calibri" panose="020F0502020204030204" pitchFamily="34" charset="0"/>
              </a:rPr>
              <a:t>Krajský úřad Jihočeského kraje / </a:t>
            </a:r>
            <a:r>
              <a:rPr lang="de-DE" sz="1600" dirty="0">
                <a:solidFill>
                  <a:srgbClr val="0070C0"/>
                </a:solidFill>
                <a:cs typeface="Calibri" panose="020F0502020204030204" pitchFamily="34" charset="0"/>
              </a:rPr>
              <a:t>Bezirk </a:t>
            </a:r>
            <a:r>
              <a:rPr lang="cs-CZ" sz="1600" dirty="0">
                <a:solidFill>
                  <a:srgbClr val="0070C0"/>
                </a:solidFill>
                <a:cs typeface="Calibri" panose="020F0502020204030204" pitchFamily="34" charset="0"/>
              </a:rPr>
              <a:t>Südböhmen</a:t>
            </a:r>
            <a:endParaRPr lang="de-DE"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Vláda Horní Franky / </a:t>
            </a:r>
            <a:r>
              <a:rPr lang="de-DE" sz="1600" dirty="0">
                <a:solidFill>
                  <a:srgbClr val="0070C0"/>
                </a:solidFill>
                <a:cs typeface="Calibri" panose="020F0502020204030204" pitchFamily="34" charset="0"/>
              </a:rPr>
              <a:t>Regierung v. Oberfranken </a:t>
            </a:r>
          </a:p>
          <a:p>
            <a:pPr algn="just"/>
            <a:r>
              <a:rPr lang="cs-CZ" sz="1600" dirty="0">
                <a:solidFill>
                  <a:schemeClr val="tx1">
                    <a:lumMod val="95000"/>
                    <a:lumOff val="5000"/>
                  </a:schemeClr>
                </a:solidFill>
                <a:cs typeface="Calibri" panose="020F0502020204030204" pitchFamily="34" charset="0"/>
              </a:rPr>
              <a:t>Vláda Horní Falc / </a:t>
            </a:r>
            <a:r>
              <a:rPr lang="de-DE" sz="1600" dirty="0">
                <a:solidFill>
                  <a:srgbClr val="0070C0"/>
                </a:solidFill>
                <a:cs typeface="Calibri" panose="020F0502020204030204" pitchFamily="34" charset="0"/>
              </a:rPr>
              <a:t>Regierung d. Oberpfalz </a:t>
            </a:r>
          </a:p>
          <a:p>
            <a:pPr algn="just"/>
            <a:r>
              <a:rPr lang="cs-CZ" sz="1600" dirty="0">
                <a:solidFill>
                  <a:schemeClr val="tx1">
                    <a:lumMod val="95000"/>
                    <a:lumOff val="5000"/>
                  </a:schemeClr>
                </a:solidFill>
                <a:cs typeface="Calibri" panose="020F0502020204030204" pitchFamily="34" charset="0"/>
              </a:rPr>
              <a:t>Vláda Dolní Bavorsko / </a:t>
            </a:r>
            <a:r>
              <a:rPr lang="de-DE" sz="1600" dirty="0">
                <a:solidFill>
                  <a:srgbClr val="0070C0"/>
                </a:solidFill>
                <a:cs typeface="Calibri" panose="020F0502020204030204" pitchFamily="34" charset="0"/>
              </a:rPr>
              <a:t>Regierung v. Niederbayern</a:t>
            </a:r>
          </a:p>
          <a:p>
            <a:pPr algn="just"/>
            <a:endParaRPr lang="cs-CZ" sz="1600" dirty="0">
              <a:solidFill>
                <a:schemeClr val="tx1">
                  <a:lumMod val="95000"/>
                  <a:lumOff val="5000"/>
                </a:schemeClr>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Společný sekretariát / </a:t>
            </a:r>
            <a:r>
              <a:rPr lang="cs-CZ" sz="1600" dirty="0">
                <a:solidFill>
                  <a:srgbClr val="0070C0"/>
                </a:solidFill>
                <a:cs typeface="Calibri" panose="020F0502020204030204" pitchFamily="34" charset="0"/>
              </a:rPr>
              <a:t>Gemeinsames Sekretariat</a:t>
            </a:r>
          </a:p>
          <a:p>
            <a:pPr marL="0" indent="0" algn="just">
              <a:buNone/>
            </a:pPr>
            <a:endParaRPr lang="cs-CZ" sz="1800" b="1"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algn="just"/>
            <a:endParaRPr lang="cs-CZ" sz="16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spTree>
    <p:extLst>
      <p:ext uri="{BB962C8B-B14F-4D97-AF65-F5344CB8AC3E}">
        <p14:creationId xmlns:p14="http://schemas.microsoft.com/office/powerpoint/2010/main" val="1142054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544616"/>
          </a:xfrm>
        </p:spPr>
        <p:txBody>
          <a:bodyPr>
            <a:noAutofit/>
          </a:bodyPr>
          <a:lstStyle/>
          <a:p>
            <a:pPr marL="0" indent="0" algn="just">
              <a:buNone/>
            </a:pPr>
            <a:r>
              <a:rPr lang="cs-CZ" sz="1600" u="sng" dirty="0">
                <a:solidFill>
                  <a:schemeClr val="tx1">
                    <a:lumMod val="95000"/>
                    <a:lumOff val="5000"/>
                  </a:schemeClr>
                </a:solidFill>
                <a:cs typeface="Calibri" panose="020F0502020204030204" pitchFamily="34" charset="0"/>
              </a:rPr>
              <a:t>Oblasti podpory Programu / </a:t>
            </a:r>
            <a:r>
              <a:rPr lang="cs-CZ" sz="1600" u="sng" dirty="0">
                <a:solidFill>
                  <a:srgbClr val="0070C0"/>
                </a:solidFill>
                <a:cs typeface="Calibri" panose="020F0502020204030204" pitchFamily="34" charset="0"/>
              </a:rPr>
              <a:t>Programmschwerpunkte</a:t>
            </a:r>
            <a:endParaRPr lang="de-DE" sz="1600" u="sng" dirty="0">
              <a:solidFill>
                <a:srgbClr val="0070C0"/>
              </a:solidFill>
              <a:cs typeface="Calibri" panose="020F0502020204030204" pitchFamily="34" charset="0"/>
            </a:endParaRPr>
          </a:p>
          <a:p>
            <a:pPr marL="0" indent="0" algn="just">
              <a:buNone/>
            </a:pPr>
            <a:endParaRPr lang="cs-CZ" sz="1800" b="1"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algn="just"/>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marL="0" indent="0" algn="just">
              <a:buNone/>
            </a:pPr>
            <a:endParaRPr lang="cs-CZ" sz="1600" dirty="0">
              <a:solidFill>
                <a:schemeClr val="tx1">
                  <a:lumMod val="95000"/>
                  <a:lumOff val="5000"/>
                </a:schemeClr>
              </a:solidFill>
              <a:cs typeface="Calibri" panose="020F0502020204030204" pitchFamily="34" charset="0"/>
            </a:endParaRPr>
          </a:p>
          <a:p>
            <a:pPr algn="just"/>
            <a:endParaRPr lang="cs-CZ" sz="16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4" name="Obráze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658" y="1934490"/>
            <a:ext cx="7989602" cy="3222702"/>
          </a:xfrm>
          <a:prstGeom prst="rect">
            <a:avLst/>
          </a:prstGeom>
        </p:spPr>
      </p:pic>
    </p:spTree>
    <p:extLst>
      <p:ext uri="{BB962C8B-B14F-4D97-AF65-F5344CB8AC3E}">
        <p14:creationId xmlns:p14="http://schemas.microsoft.com/office/powerpoint/2010/main" val="4280842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95294" y="836712"/>
            <a:ext cx="7886700" cy="5184576"/>
          </a:xfrm>
        </p:spPr>
        <p:txBody>
          <a:bodyPr>
            <a:noAutofit/>
          </a:bodyPr>
          <a:lstStyle/>
          <a:p>
            <a:pPr marL="0" indent="0" algn="just">
              <a:buNone/>
            </a:pPr>
            <a:r>
              <a:rPr lang="cs-CZ" sz="1800" u="sng" dirty="0">
                <a:solidFill>
                  <a:schemeClr val="tx1">
                    <a:lumMod val="95000"/>
                    <a:lumOff val="5000"/>
                  </a:schemeClr>
                </a:solidFill>
                <a:cs typeface="Calibri" panose="020F0502020204030204" pitchFamily="34" charset="0"/>
              </a:rPr>
              <a:t>Rozpočet programu / </a:t>
            </a:r>
            <a:r>
              <a:rPr lang="de-DE" sz="1800" u="sng" dirty="0">
                <a:solidFill>
                  <a:srgbClr val="0070C0"/>
                </a:solidFill>
                <a:cs typeface="Calibri" panose="020F0502020204030204" pitchFamily="34" charset="0"/>
              </a:rPr>
              <a:t>Programmvolumen</a:t>
            </a:r>
          </a:p>
          <a:p>
            <a:pPr marL="0" lvl="2" indent="0" algn="just">
              <a:spcBef>
                <a:spcPts val="750"/>
              </a:spcBef>
              <a:buClr>
                <a:schemeClr val="tx1">
                  <a:lumMod val="95000"/>
                  <a:lumOff val="5000"/>
                </a:schemeClr>
              </a:buClr>
              <a:buNone/>
            </a:pPr>
            <a:r>
              <a:rPr lang="cs-CZ" sz="1600" dirty="0">
                <a:solidFill>
                  <a:schemeClr val="tx1">
                    <a:lumMod val="95000"/>
                    <a:lumOff val="5000"/>
                  </a:schemeClr>
                </a:solidFill>
                <a:cs typeface="Calibri" panose="020F0502020204030204" pitchFamily="34" charset="0"/>
              </a:rPr>
              <a:t>Celková alokace programu</a:t>
            </a:r>
            <a:r>
              <a:rPr lang="cs-CZ" sz="1600" dirty="0">
                <a:solidFill>
                  <a:schemeClr val="accent1">
                    <a:lumMod val="75000"/>
                  </a:schemeClr>
                </a:solidFill>
                <a:cs typeface="Calibri" panose="020F0502020204030204" pitchFamily="34" charset="0"/>
              </a:rPr>
              <a:t>: </a:t>
            </a:r>
            <a:r>
              <a:rPr lang="cs-CZ" sz="1600" b="1" dirty="0">
                <a:solidFill>
                  <a:schemeClr val="tx1">
                    <a:lumMod val="95000"/>
                    <a:lumOff val="5000"/>
                  </a:schemeClr>
                </a:solidFill>
                <a:cs typeface="Calibri" panose="020F0502020204030204" pitchFamily="34" charset="0"/>
              </a:rPr>
              <a:t>99.064.772 EUR EFRE/EFRR</a:t>
            </a: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r>
              <a:rPr lang="cs-CZ" sz="1600" dirty="0">
                <a:solidFill>
                  <a:schemeClr val="tx1">
                    <a:lumMod val="95000"/>
                    <a:lumOff val="5000"/>
                  </a:schemeClr>
                </a:solidFill>
                <a:cs typeface="Calibri" panose="020F0502020204030204" pitchFamily="34" charset="0"/>
              </a:rPr>
              <a:t>Technická pomoc / </a:t>
            </a:r>
            <a:r>
              <a:rPr lang="de-DE" sz="1600" dirty="0">
                <a:solidFill>
                  <a:srgbClr val="0070C0"/>
                </a:solidFill>
                <a:cs typeface="Calibri" panose="020F0502020204030204" pitchFamily="34" charset="0"/>
              </a:rPr>
              <a:t>Technische Hilfe</a:t>
            </a:r>
            <a:r>
              <a:rPr lang="cs-CZ" sz="1600" dirty="0">
                <a:solidFill>
                  <a:schemeClr val="tx1">
                    <a:lumMod val="95000"/>
                    <a:lumOff val="5000"/>
                  </a:schemeClr>
                </a:solidFill>
                <a:cs typeface="Calibri" panose="020F0502020204030204" pitchFamily="34" charset="0"/>
              </a:rPr>
              <a:t>: 6.480.873,00 EUR (7 %).</a:t>
            </a:r>
          </a:p>
          <a:p>
            <a:pPr marL="0" indent="0" algn="just">
              <a:buNone/>
            </a:pPr>
            <a:endParaRPr lang="cs-CZ" sz="1200"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graphicFrame>
        <p:nvGraphicFramePr>
          <p:cNvPr id="7" name="Tabulka 6"/>
          <p:cNvGraphicFramePr>
            <a:graphicFrameLocks noGrp="1"/>
          </p:cNvGraphicFramePr>
          <p:nvPr>
            <p:extLst>
              <p:ext uri="{D42A27DB-BD31-4B8C-83A1-F6EECF244321}">
                <p14:modId xmlns:p14="http://schemas.microsoft.com/office/powerpoint/2010/main" val="2023389882"/>
              </p:ext>
            </p:extLst>
          </p:nvPr>
        </p:nvGraphicFramePr>
        <p:xfrm>
          <a:off x="664186" y="1628800"/>
          <a:ext cx="7748915" cy="3931920"/>
        </p:xfrm>
        <a:graphic>
          <a:graphicData uri="http://schemas.openxmlformats.org/drawingml/2006/table">
            <a:tbl>
              <a:tblPr firstRow="1" bandRow="1">
                <a:tableStyleId>{5C22544A-7EE6-4342-B048-85BDC9FD1C3A}</a:tableStyleId>
              </a:tblPr>
              <a:tblGrid>
                <a:gridCol w="3979822">
                  <a:extLst>
                    <a:ext uri="{9D8B030D-6E8A-4147-A177-3AD203B41FA5}">
                      <a16:colId xmlns:a16="http://schemas.microsoft.com/office/drawing/2014/main" val="3977871097"/>
                    </a:ext>
                  </a:extLst>
                </a:gridCol>
                <a:gridCol w="1389299">
                  <a:extLst>
                    <a:ext uri="{9D8B030D-6E8A-4147-A177-3AD203B41FA5}">
                      <a16:colId xmlns:a16="http://schemas.microsoft.com/office/drawing/2014/main" val="979881803"/>
                    </a:ext>
                  </a:extLst>
                </a:gridCol>
                <a:gridCol w="1535958">
                  <a:extLst>
                    <a:ext uri="{9D8B030D-6E8A-4147-A177-3AD203B41FA5}">
                      <a16:colId xmlns:a16="http://schemas.microsoft.com/office/drawing/2014/main" val="3193324679"/>
                    </a:ext>
                  </a:extLst>
                </a:gridCol>
                <a:gridCol w="843836">
                  <a:extLst>
                    <a:ext uri="{9D8B030D-6E8A-4147-A177-3AD203B41FA5}">
                      <a16:colId xmlns:a16="http://schemas.microsoft.com/office/drawing/2014/main" val="1026262213"/>
                    </a:ext>
                  </a:extLst>
                </a:gridCol>
              </a:tblGrid>
              <a:tr h="385321">
                <a:tc>
                  <a:txBody>
                    <a:bodyPr/>
                    <a:lstStyle/>
                    <a:p>
                      <a:pPr algn="ctr"/>
                      <a:r>
                        <a:rPr lang="cs-CZ" sz="1400" dirty="0"/>
                        <a:t>Priorita /</a:t>
                      </a:r>
                      <a:r>
                        <a:rPr lang="cs-CZ" sz="1400" baseline="0" dirty="0"/>
                        <a:t> </a:t>
                      </a:r>
                      <a:r>
                        <a:rPr lang="cs-CZ" sz="1400" baseline="0" dirty="0" err="1"/>
                        <a:t>Priorität</a:t>
                      </a:r>
                      <a:endParaRPr lang="de-DE" sz="1400" noProof="0" dirty="0">
                        <a:solidFill>
                          <a:schemeClr val="bg1"/>
                        </a:solidFill>
                      </a:endParaRPr>
                    </a:p>
                  </a:txBody>
                  <a:tcPr anchor="ctr"/>
                </a:tc>
                <a:tc>
                  <a:txBody>
                    <a:bodyPr/>
                    <a:lstStyle/>
                    <a:p>
                      <a:pPr algn="ctr"/>
                      <a:r>
                        <a:rPr lang="cs-CZ" sz="1400" dirty="0"/>
                        <a:t>Specifický cíl / </a:t>
                      </a:r>
                      <a:r>
                        <a:rPr lang="cs-CZ" sz="1400" dirty="0" err="1"/>
                        <a:t>Spezifisches</a:t>
                      </a:r>
                      <a:r>
                        <a:rPr lang="cs-CZ" sz="1400" dirty="0"/>
                        <a:t> </a:t>
                      </a:r>
                      <a:r>
                        <a:rPr lang="cs-CZ" sz="1400" dirty="0" err="1"/>
                        <a:t>Ziel</a:t>
                      </a:r>
                      <a:endParaRPr lang="de-DE" sz="1400" noProof="0" dirty="0"/>
                    </a:p>
                  </a:txBody>
                  <a:tcPr anchor="ctr"/>
                </a:tc>
                <a:tc>
                  <a:txBody>
                    <a:bodyPr/>
                    <a:lstStyle/>
                    <a:p>
                      <a:pPr algn="ctr"/>
                      <a:r>
                        <a:rPr lang="cs-CZ" sz="1400" dirty="0"/>
                        <a:t>EFRR</a:t>
                      </a:r>
                      <a:r>
                        <a:rPr lang="cs-CZ" sz="1400" baseline="0" dirty="0"/>
                        <a:t> / </a:t>
                      </a:r>
                      <a:r>
                        <a:rPr lang="cs-CZ" sz="1400" dirty="0"/>
                        <a:t>ERDF</a:t>
                      </a:r>
                      <a:endParaRPr lang="de-DE" sz="1400" noProof="0" dirty="0"/>
                    </a:p>
                  </a:txBody>
                  <a:tcPr anchor="ctr"/>
                </a:tc>
                <a:tc>
                  <a:txBody>
                    <a:bodyPr/>
                    <a:lstStyle/>
                    <a:p>
                      <a:pPr algn="ctr"/>
                      <a:r>
                        <a:rPr lang="cs-CZ" sz="1400" noProof="0" dirty="0"/>
                        <a:t>%</a:t>
                      </a:r>
                      <a:endParaRPr lang="de-DE" sz="1400" noProof="0" dirty="0"/>
                    </a:p>
                  </a:txBody>
                  <a:tcPr anchor="ctr"/>
                </a:tc>
                <a:extLst>
                  <a:ext uri="{0D108BD9-81ED-4DB2-BD59-A6C34878D82A}">
                    <a16:rowId xmlns:a16="http://schemas.microsoft.com/office/drawing/2014/main" val="77760896"/>
                  </a:ext>
                </a:extLst>
              </a:tr>
              <a:tr h="410211">
                <a:tc>
                  <a:txBody>
                    <a:bodyPr/>
                    <a:lstStyle/>
                    <a:p>
                      <a:r>
                        <a:rPr lang="cs-CZ" sz="1400" dirty="0"/>
                        <a:t>Priorita 1: Výzkum a přenos znalostí</a:t>
                      </a:r>
                    </a:p>
                    <a:p>
                      <a:r>
                        <a:rPr lang="de-DE" sz="1400" noProof="0" dirty="0">
                          <a:solidFill>
                            <a:srgbClr val="0070C0"/>
                          </a:solidFill>
                        </a:rPr>
                        <a:t>Priorität 1: Forschung und Wissenstransfer</a:t>
                      </a:r>
                    </a:p>
                  </a:txBody>
                  <a:tcPr anchor="ctr"/>
                </a:tc>
                <a:tc>
                  <a:txBody>
                    <a:bodyPr/>
                    <a:lstStyle/>
                    <a:p>
                      <a:pPr algn="ctr"/>
                      <a:r>
                        <a:rPr lang="cs-CZ" sz="1400" dirty="0">
                          <a:solidFill>
                            <a:schemeClr val="tx1"/>
                          </a:solidFill>
                        </a:rPr>
                        <a:t>1.1</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9.955.258,00</a:t>
                      </a:r>
                      <a:r>
                        <a:rPr lang="cs-CZ" sz="1400" baseline="0" dirty="0">
                          <a:solidFill>
                            <a:schemeClr val="tx1"/>
                          </a:solidFill>
                        </a:rPr>
                        <a:t> €</a:t>
                      </a:r>
                      <a:endParaRPr lang="cs-CZ" sz="1400"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10,75 %</a:t>
                      </a:r>
                    </a:p>
                  </a:txBody>
                  <a:tcPr/>
                </a:tc>
                <a:extLst>
                  <a:ext uri="{0D108BD9-81ED-4DB2-BD59-A6C34878D82A}">
                    <a16:rowId xmlns:a16="http://schemas.microsoft.com/office/drawing/2014/main" val="3327480080"/>
                  </a:ext>
                </a:extLst>
              </a:tr>
              <a:tr h="331002">
                <a:tc rowSpan="2">
                  <a:txBody>
                    <a:bodyPr/>
                    <a:lstStyle/>
                    <a:p>
                      <a:r>
                        <a:rPr lang="cs-CZ" sz="1400" dirty="0"/>
                        <a:t>Priorita 2: Přizpůsobení</a:t>
                      </a:r>
                      <a:r>
                        <a:rPr lang="cs-CZ" sz="1400" baseline="0" dirty="0"/>
                        <a:t> se změně klimatu a ochrana ŽP</a:t>
                      </a:r>
                    </a:p>
                    <a:p>
                      <a:r>
                        <a:rPr lang="de-DE" sz="1400" baseline="0" noProof="0" dirty="0">
                          <a:solidFill>
                            <a:srgbClr val="0070C0"/>
                          </a:solidFill>
                        </a:rPr>
                        <a:t>Priorität 2: Anpassung an der Klimawandel und Umweltschutz</a:t>
                      </a:r>
                      <a:endParaRPr lang="de-DE" sz="1400" noProof="0" dirty="0">
                        <a:solidFill>
                          <a:srgbClr val="0070C0"/>
                        </a:solidFill>
                      </a:endParaRPr>
                    </a:p>
                  </a:txBody>
                  <a:tcPr anchor="ctr"/>
                </a:tc>
                <a:tc>
                  <a:txBody>
                    <a:bodyPr/>
                    <a:lstStyle/>
                    <a:p>
                      <a:pPr algn="ctr"/>
                      <a:r>
                        <a:rPr lang="cs-CZ" sz="1400" dirty="0">
                          <a:solidFill>
                            <a:schemeClr val="tx1"/>
                          </a:solidFill>
                        </a:rPr>
                        <a:t>2.4</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10.284.930,00 </a:t>
                      </a:r>
                      <a:r>
                        <a:rPr lang="cs-CZ" sz="1400" baseline="0" dirty="0">
                          <a:solidFill>
                            <a:schemeClr val="tx1"/>
                          </a:solidFill>
                        </a:rPr>
                        <a:t>€</a:t>
                      </a:r>
                      <a:endParaRPr lang="cs-CZ" sz="1400"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11,11 %</a:t>
                      </a:r>
                    </a:p>
                  </a:txBody>
                  <a:tcPr/>
                </a:tc>
                <a:extLst>
                  <a:ext uri="{0D108BD9-81ED-4DB2-BD59-A6C34878D82A}">
                    <a16:rowId xmlns:a16="http://schemas.microsoft.com/office/drawing/2014/main" val="1594916254"/>
                  </a:ext>
                </a:extLst>
              </a:tr>
              <a:tr h="280366">
                <a:tc vMerge="1">
                  <a:txBody>
                    <a:bodyPr/>
                    <a:lstStyle/>
                    <a:p>
                      <a:endParaRPr lang="cs-CZ"/>
                    </a:p>
                  </a:txBody>
                  <a:tcPr/>
                </a:tc>
                <a:tc>
                  <a:txBody>
                    <a:bodyPr/>
                    <a:lstStyle/>
                    <a:p>
                      <a:pPr algn="ctr"/>
                      <a:r>
                        <a:rPr lang="cs-CZ" sz="1400" dirty="0">
                          <a:solidFill>
                            <a:schemeClr val="tx1"/>
                          </a:solidFill>
                        </a:rPr>
                        <a:t>2.7</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9.069.623,00 </a:t>
                      </a:r>
                      <a:r>
                        <a:rPr lang="cs-CZ" sz="1400" baseline="0" dirty="0">
                          <a:solidFill>
                            <a:schemeClr val="tx1"/>
                          </a:solidFill>
                        </a:rPr>
                        <a:t>€</a:t>
                      </a:r>
                      <a:endParaRPr lang="cs-CZ" sz="1400"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9,80 %</a:t>
                      </a:r>
                    </a:p>
                  </a:txBody>
                  <a:tcPr/>
                </a:tc>
                <a:extLst>
                  <a:ext uri="{0D108BD9-81ED-4DB2-BD59-A6C34878D82A}">
                    <a16:rowId xmlns:a16="http://schemas.microsoft.com/office/drawing/2014/main" val="1629550169"/>
                  </a:ext>
                </a:extLst>
              </a:tr>
              <a:tr h="305055">
                <a:tc>
                  <a:txBody>
                    <a:bodyPr/>
                    <a:lstStyle/>
                    <a:p>
                      <a:r>
                        <a:rPr lang="cs-CZ" sz="1400" dirty="0"/>
                        <a:t>Priorita 3: Vzdělávání</a:t>
                      </a:r>
                    </a:p>
                    <a:p>
                      <a:r>
                        <a:rPr lang="de-DE" sz="1400" noProof="0" dirty="0">
                          <a:solidFill>
                            <a:schemeClr val="accent1">
                              <a:lumMod val="75000"/>
                            </a:schemeClr>
                          </a:solidFill>
                        </a:rPr>
                        <a:t>Priorität 3: Bildung</a:t>
                      </a:r>
                    </a:p>
                  </a:txBody>
                  <a:tcPr anchor="ctr"/>
                </a:tc>
                <a:tc>
                  <a:txBody>
                    <a:bodyPr/>
                    <a:lstStyle/>
                    <a:p>
                      <a:pPr algn="ctr"/>
                      <a:r>
                        <a:rPr lang="cs-CZ" sz="1400" dirty="0">
                          <a:solidFill>
                            <a:schemeClr val="tx1"/>
                          </a:solidFill>
                        </a:rPr>
                        <a:t>4.2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16.038.304,00 </a:t>
                      </a:r>
                      <a:r>
                        <a:rPr lang="cs-CZ" sz="1400" baseline="0" dirty="0">
                          <a:solidFill>
                            <a:schemeClr val="tx1"/>
                          </a:solidFill>
                        </a:rPr>
                        <a:t>€</a:t>
                      </a:r>
                      <a:endParaRPr lang="cs-CZ" sz="1400"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17,32 %</a:t>
                      </a:r>
                    </a:p>
                  </a:txBody>
                  <a:tcPr/>
                </a:tc>
                <a:extLst>
                  <a:ext uri="{0D108BD9-81ED-4DB2-BD59-A6C34878D82A}">
                    <a16:rowId xmlns:a16="http://schemas.microsoft.com/office/drawing/2014/main" val="3518931892"/>
                  </a:ext>
                </a:extLst>
              </a:tr>
              <a:tr h="280366">
                <a:tc>
                  <a:txBody>
                    <a:bodyPr/>
                    <a:lstStyle/>
                    <a:p>
                      <a:r>
                        <a:rPr lang="cs-CZ" sz="1400" dirty="0"/>
                        <a:t>Priorita 4: Kultura a udržitelný cestovní ruch</a:t>
                      </a:r>
                    </a:p>
                    <a:p>
                      <a:r>
                        <a:rPr lang="de-DE" sz="1400" kern="1200" noProof="0" dirty="0">
                          <a:solidFill>
                            <a:schemeClr val="accent1">
                              <a:lumMod val="75000"/>
                            </a:schemeClr>
                          </a:solidFill>
                          <a:latin typeface="+mn-lt"/>
                          <a:ea typeface="+mn-ea"/>
                          <a:cs typeface="+mn-cs"/>
                        </a:rPr>
                        <a:t>Priorität 4:</a:t>
                      </a:r>
                      <a:r>
                        <a:rPr lang="de-DE" sz="1400" kern="1200" baseline="0" noProof="0" dirty="0">
                          <a:solidFill>
                            <a:schemeClr val="accent1">
                              <a:lumMod val="75000"/>
                            </a:schemeClr>
                          </a:solidFill>
                          <a:latin typeface="+mn-lt"/>
                          <a:ea typeface="+mn-ea"/>
                          <a:cs typeface="+mn-cs"/>
                        </a:rPr>
                        <a:t> Kultur und nachhaltiger Tourismus</a:t>
                      </a:r>
                      <a:endParaRPr lang="de-DE" sz="1400" kern="1200" noProof="0" dirty="0">
                        <a:solidFill>
                          <a:schemeClr val="accent1">
                            <a:lumMod val="75000"/>
                          </a:schemeClr>
                        </a:solidFill>
                        <a:latin typeface="+mn-lt"/>
                        <a:ea typeface="+mn-ea"/>
                        <a:cs typeface="+mn-cs"/>
                      </a:endParaRPr>
                    </a:p>
                  </a:txBody>
                  <a:tcPr anchor="ctr"/>
                </a:tc>
                <a:tc>
                  <a:txBody>
                    <a:bodyPr/>
                    <a:lstStyle/>
                    <a:p>
                      <a:pPr algn="ctr"/>
                      <a:r>
                        <a:rPr lang="cs-CZ" sz="1400" dirty="0">
                          <a:solidFill>
                            <a:schemeClr val="tx1"/>
                          </a:solidFill>
                        </a:rPr>
                        <a:t>4.6</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30.201.955.00 </a:t>
                      </a:r>
                      <a:r>
                        <a:rPr lang="cs-CZ" sz="1400" baseline="0" dirty="0">
                          <a:solidFill>
                            <a:schemeClr val="tx1"/>
                          </a:solidFill>
                        </a:rPr>
                        <a:t>€</a:t>
                      </a:r>
                      <a:endParaRPr lang="cs-CZ" sz="1400" dirty="0">
                        <a:solidFill>
                          <a:schemeClr val="tx1"/>
                        </a:solidFill>
                      </a:endParaRPr>
                    </a:p>
                  </a:txBody>
                  <a:tcPr/>
                </a:tc>
                <a:tc>
                  <a:txBody>
                    <a:bodyPr/>
                    <a:lstStyle/>
                    <a:p>
                      <a:pPr algn="r"/>
                      <a:r>
                        <a:rPr lang="cs-CZ" sz="1400" dirty="0">
                          <a:solidFill>
                            <a:schemeClr val="tx1"/>
                          </a:solidFill>
                        </a:rPr>
                        <a:t>32,62</a:t>
                      </a:r>
                      <a:r>
                        <a:rPr lang="cs-CZ" sz="1400" baseline="0" dirty="0">
                          <a:solidFill>
                            <a:schemeClr val="tx1"/>
                          </a:solidFill>
                        </a:rPr>
                        <a:t> %</a:t>
                      </a:r>
                      <a:endParaRPr lang="cs-CZ" sz="1400" dirty="0">
                        <a:solidFill>
                          <a:schemeClr val="tx1"/>
                        </a:solidFill>
                      </a:endParaRPr>
                    </a:p>
                  </a:txBody>
                  <a:tcPr/>
                </a:tc>
                <a:extLst>
                  <a:ext uri="{0D108BD9-81ED-4DB2-BD59-A6C34878D82A}">
                    <a16:rowId xmlns:a16="http://schemas.microsoft.com/office/drawing/2014/main" val="2391415065"/>
                  </a:ext>
                </a:extLst>
              </a:tr>
              <a:tr h="280366">
                <a:tc rowSpan="2">
                  <a:txBody>
                    <a:bodyPr/>
                    <a:lstStyle/>
                    <a:p>
                      <a:r>
                        <a:rPr lang="cs-CZ" sz="1400" dirty="0"/>
                        <a:t>Priorita 5: </a:t>
                      </a:r>
                      <a:r>
                        <a:rPr lang="cs-CZ" sz="1400" b="0" i="0" u="none" strike="noStrike" kern="1200" baseline="0" dirty="0">
                          <a:solidFill>
                            <a:schemeClr val="dk1"/>
                          </a:solidFill>
                          <a:latin typeface="+mn-lt"/>
                          <a:ea typeface="+mn-ea"/>
                          <a:cs typeface="+mn-cs"/>
                        </a:rPr>
                        <a:t>Lepší správa spolupráce</a:t>
                      </a:r>
                    </a:p>
                    <a:p>
                      <a:r>
                        <a:rPr lang="de-DE" sz="1400" b="0" i="0" u="none" strike="noStrike" kern="1200" baseline="0" noProof="0" dirty="0">
                          <a:solidFill>
                            <a:srgbClr val="0070C0"/>
                          </a:solidFill>
                          <a:latin typeface="+mn-lt"/>
                          <a:ea typeface="+mn-ea"/>
                          <a:cs typeface="+mn-cs"/>
                        </a:rPr>
                        <a:t>Priorität 5: Bessere </a:t>
                      </a:r>
                      <a:r>
                        <a:rPr lang="de-DE" sz="1400" b="0" i="0" u="none" strike="noStrike" kern="1200" baseline="0" noProof="0" dirty="0" err="1">
                          <a:solidFill>
                            <a:srgbClr val="0070C0"/>
                          </a:solidFill>
                          <a:latin typeface="+mn-lt"/>
                          <a:ea typeface="+mn-ea"/>
                          <a:cs typeface="+mn-cs"/>
                        </a:rPr>
                        <a:t>Interreg</a:t>
                      </a:r>
                      <a:r>
                        <a:rPr lang="de-DE" sz="1400" b="0" i="0" u="none" strike="noStrike" kern="1200" baseline="0" noProof="0" dirty="0">
                          <a:solidFill>
                            <a:srgbClr val="0070C0"/>
                          </a:solidFill>
                          <a:latin typeface="+mn-lt"/>
                          <a:ea typeface="+mn-ea"/>
                          <a:cs typeface="+mn-cs"/>
                        </a:rPr>
                        <a:t> </a:t>
                      </a:r>
                      <a:r>
                        <a:rPr lang="de-DE" sz="1400" b="0" i="0" u="none" strike="noStrike" kern="1200" baseline="0" noProof="0" dirty="0" err="1">
                          <a:solidFill>
                            <a:srgbClr val="0070C0"/>
                          </a:solidFill>
                          <a:latin typeface="+mn-lt"/>
                          <a:ea typeface="+mn-ea"/>
                          <a:cs typeface="+mn-cs"/>
                        </a:rPr>
                        <a:t>Governance</a:t>
                      </a:r>
                      <a:endParaRPr lang="de-DE" sz="1400" kern="1200" noProof="0" dirty="0">
                        <a:solidFill>
                          <a:srgbClr val="0070C0"/>
                        </a:solidFill>
                        <a:latin typeface="+mn-lt"/>
                        <a:ea typeface="+mn-ea"/>
                        <a:cs typeface="+mn-cs"/>
                      </a:endParaRPr>
                    </a:p>
                  </a:txBody>
                  <a:tcPr anchor="ctr"/>
                </a:tc>
                <a:tc>
                  <a:txBody>
                    <a:bodyPr/>
                    <a:lstStyle/>
                    <a:p>
                      <a:pPr algn="ctr"/>
                      <a:r>
                        <a:rPr lang="cs-CZ" sz="1400" dirty="0">
                          <a:solidFill>
                            <a:schemeClr val="tx1"/>
                          </a:solidFill>
                        </a:rPr>
                        <a:t>ISC 1.2</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6.306.082,00 </a:t>
                      </a:r>
                      <a:r>
                        <a:rPr lang="cs-CZ" sz="1400" baseline="0" dirty="0">
                          <a:solidFill>
                            <a:schemeClr val="tx1"/>
                          </a:solidFill>
                        </a:rPr>
                        <a:t>€</a:t>
                      </a:r>
                      <a:endParaRPr lang="cs-CZ" sz="1400"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6,81 %</a:t>
                      </a:r>
                    </a:p>
                  </a:txBody>
                  <a:tcPr/>
                </a:tc>
                <a:extLst>
                  <a:ext uri="{0D108BD9-81ED-4DB2-BD59-A6C34878D82A}">
                    <a16:rowId xmlns:a16="http://schemas.microsoft.com/office/drawing/2014/main" val="1621587480"/>
                  </a:ext>
                </a:extLst>
              </a:tr>
              <a:tr h="246299">
                <a:tc vMerge="1">
                  <a:txBody>
                    <a:bodyPr/>
                    <a:lstStyle/>
                    <a:p>
                      <a:endParaRPr lang="cs-CZ"/>
                    </a:p>
                  </a:txBody>
                  <a:tcPr/>
                </a:tc>
                <a:tc>
                  <a:txBody>
                    <a:bodyPr/>
                    <a:lstStyle/>
                    <a:p>
                      <a:pPr algn="ctr"/>
                      <a:r>
                        <a:rPr lang="cs-CZ" sz="1400" dirty="0">
                          <a:solidFill>
                            <a:schemeClr val="tx1"/>
                          </a:solidFill>
                        </a:rPr>
                        <a:t>ISC 1.3</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10.727.747,00 </a:t>
                      </a:r>
                      <a:r>
                        <a:rPr lang="cs-CZ" sz="1400" baseline="0" dirty="0">
                          <a:solidFill>
                            <a:schemeClr val="tx1"/>
                          </a:solidFill>
                        </a:rPr>
                        <a:t>€</a:t>
                      </a:r>
                      <a:endParaRPr lang="cs-CZ" sz="1400"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dirty="0">
                          <a:solidFill>
                            <a:schemeClr val="tx1"/>
                          </a:solidFill>
                        </a:rPr>
                        <a:t>11,59 %</a:t>
                      </a:r>
                    </a:p>
                  </a:txBody>
                  <a:tcPr/>
                </a:tc>
                <a:extLst>
                  <a:ext uri="{0D108BD9-81ED-4DB2-BD59-A6C34878D82A}">
                    <a16:rowId xmlns:a16="http://schemas.microsoft.com/office/drawing/2014/main" val="283189605"/>
                  </a:ext>
                </a:extLst>
              </a:tr>
              <a:tr h="280366">
                <a:tc>
                  <a:txBody>
                    <a:bodyPr/>
                    <a:lstStyle/>
                    <a:p>
                      <a:r>
                        <a:rPr lang="cs-CZ" sz="1400" b="1" kern="1200" noProof="0" dirty="0">
                          <a:solidFill>
                            <a:schemeClr val="tx1"/>
                          </a:solidFill>
                          <a:latin typeface="+mn-lt"/>
                          <a:ea typeface="+mn-ea"/>
                          <a:cs typeface="+mn-cs"/>
                        </a:rPr>
                        <a:t>CELKEM / </a:t>
                      </a:r>
                      <a:r>
                        <a:rPr lang="de-DE" sz="1400" b="1" kern="1200" noProof="0" dirty="0">
                          <a:solidFill>
                            <a:srgbClr val="0070C0"/>
                          </a:solidFill>
                          <a:latin typeface="+mn-lt"/>
                          <a:ea typeface="+mn-ea"/>
                          <a:cs typeface="+mn-cs"/>
                        </a:rPr>
                        <a:t>GESAMT</a:t>
                      </a:r>
                    </a:p>
                  </a:txBody>
                  <a:tcPr/>
                </a:tc>
                <a:tc>
                  <a:txBody>
                    <a:bodyPr/>
                    <a:lstStyle/>
                    <a:p>
                      <a:pPr algn="ctr"/>
                      <a:r>
                        <a:rPr lang="cs-CZ" sz="1400" b="1" dirty="0"/>
                        <a:t>x</a:t>
                      </a:r>
                    </a:p>
                  </a:txBody>
                  <a:tcPr anchor="ct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b="1" baseline="0" dirty="0">
                          <a:solidFill>
                            <a:schemeClr val="tx1"/>
                          </a:solidFill>
                        </a:rPr>
                        <a:t>92.583.899,00 €</a:t>
                      </a:r>
                      <a:endParaRPr lang="cs-CZ" sz="1400" b="1" dirty="0">
                        <a:solidFill>
                          <a:schemeClr val="tx1"/>
                        </a:solidFill>
                      </a:endParaRPr>
                    </a:p>
                  </a:txBody>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cs-CZ" sz="1400" b="1" dirty="0"/>
                        <a:t>100 %</a:t>
                      </a:r>
                    </a:p>
                  </a:txBody>
                  <a:tcPr/>
                </a:tc>
                <a:extLst>
                  <a:ext uri="{0D108BD9-81ED-4DB2-BD59-A6C34878D82A}">
                    <a16:rowId xmlns:a16="http://schemas.microsoft.com/office/drawing/2014/main" val="162793802"/>
                  </a:ext>
                </a:extLst>
              </a:tr>
            </a:tbl>
          </a:graphicData>
        </a:graphic>
      </p:graphicFrame>
      <p:pic>
        <p:nvPicPr>
          <p:cNvPr id="14" name="Obrázek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spTree>
    <p:extLst>
      <p:ext uri="{BB962C8B-B14F-4D97-AF65-F5344CB8AC3E}">
        <p14:creationId xmlns:p14="http://schemas.microsoft.com/office/powerpoint/2010/main" val="3071414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95294" y="836712"/>
            <a:ext cx="7886700" cy="5472608"/>
          </a:xfrm>
        </p:spPr>
        <p:txBody>
          <a:bodyPr>
            <a:noAutofit/>
          </a:bodyPr>
          <a:lstStyle/>
          <a:p>
            <a:pPr marL="0" indent="0" algn="just">
              <a:buNone/>
            </a:pPr>
            <a:r>
              <a:rPr lang="cs-CZ" sz="1600" u="sng" dirty="0">
                <a:solidFill>
                  <a:schemeClr val="tx1">
                    <a:lumMod val="95000"/>
                    <a:lumOff val="5000"/>
                  </a:schemeClr>
                </a:solidFill>
                <a:cs typeface="Calibri" panose="020F0502020204030204" pitchFamily="34" charset="0"/>
              </a:rPr>
              <a:t>Základní struktury / </a:t>
            </a:r>
            <a:r>
              <a:rPr lang="cs-CZ" sz="1600" u="sng" dirty="0">
                <a:solidFill>
                  <a:srgbClr val="0070C0"/>
                </a:solidFill>
                <a:cs typeface="Calibri" panose="020F0502020204030204" pitchFamily="34" charset="0"/>
              </a:rPr>
              <a:t>Grundstrukturen</a:t>
            </a:r>
            <a:endParaRPr lang="de-DE" sz="1600" u="sng" dirty="0">
              <a:solidFill>
                <a:srgbClr val="0070C0"/>
              </a:solidFill>
              <a:cs typeface="Calibri" panose="020F0502020204030204" pitchFamily="34" charset="0"/>
            </a:endParaRP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partnerský princip: BY a CZ partner / </a:t>
            </a:r>
            <a:r>
              <a:rPr lang="de-DE" sz="1600" dirty="0">
                <a:solidFill>
                  <a:srgbClr val="0070C0"/>
                </a:solidFill>
                <a:cs typeface="Calibri" panose="020F0502020204030204" pitchFamily="34" charset="0"/>
              </a:rPr>
              <a:t>Partnerschaftliches</a:t>
            </a:r>
            <a:r>
              <a:rPr lang="cs-CZ" sz="1600" dirty="0">
                <a:solidFill>
                  <a:srgbClr val="0070C0"/>
                </a:solidFill>
                <a:cs typeface="Calibri" panose="020F0502020204030204" pitchFamily="34" charset="0"/>
              </a:rPr>
              <a:t> </a:t>
            </a:r>
            <a:r>
              <a:rPr lang="cs-CZ" sz="1600" dirty="0" err="1">
                <a:solidFill>
                  <a:srgbClr val="0070C0"/>
                </a:solidFill>
                <a:cs typeface="Calibri" panose="020F0502020204030204" pitchFamily="34" charset="0"/>
              </a:rPr>
              <a:t>Prinzip</a:t>
            </a:r>
            <a:r>
              <a:rPr lang="de-DE" sz="1600" dirty="0">
                <a:solidFill>
                  <a:srgbClr val="0070C0"/>
                </a:solidFill>
                <a:cs typeface="Calibri" panose="020F0502020204030204" pitchFamily="34" charset="0"/>
              </a:rPr>
              <a:t>: BY und CZ Partner</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princip vedoucího partnera / </a:t>
            </a:r>
            <a:r>
              <a:rPr lang="de-DE" sz="1600" dirty="0">
                <a:solidFill>
                  <a:srgbClr val="0070C0"/>
                </a:solidFill>
                <a:cs typeface="Calibri" panose="020F0502020204030204" pitchFamily="34" charset="0"/>
              </a:rPr>
              <a:t>Lead-Par</a:t>
            </a:r>
            <a:r>
              <a:rPr lang="cs-CZ" sz="1600" dirty="0">
                <a:solidFill>
                  <a:srgbClr val="0070C0"/>
                </a:solidFill>
                <a:cs typeface="Calibri" panose="020F0502020204030204" pitchFamily="34" charset="0"/>
              </a:rPr>
              <a:t>t</a:t>
            </a:r>
            <a:r>
              <a:rPr lang="de-DE" sz="1600" dirty="0" err="1">
                <a:solidFill>
                  <a:srgbClr val="0070C0"/>
                </a:solidFill>
                <a:cs typeface="Calibri" panose="020F0502020204030204" pitchFamily="34" charset="0"/>
              </a:rPr>
              <a:t>ner</a:t>
            </a:r>
            <a:r>
              <a:rPr lang="de-DE" sz="1600" dirty="0">
                <a:solidFill>
                  <a:srgbClr val="0070C0"/>
                </a:solidFill>
                <a:cs typeface="Calibri" panose="020F0502020204030204" pitchFamily="34" charset="0"/>
              </a:rPr>
              <a:t>-Prinzip</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4 kritéria spolupráce / </a:t>
            </a:r>
            <a:r>
              <a:rPr lang="de-DE" sz="1600" dirty="0">
                <a:solidFill>
                  <a:srgbClr val="0070C0"/>
                </a:solidFill>
                <a:cs typeface="Calibri" panose="020F0502020204030204" pitchFamily="34" charset="0"/>
              </a:rPr>
              <a:t>4 Kriterien der Zusammenarbeit</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dotace projektu přes spolufinancovaní prostředky EU / </a:t>
            </a:r>
            <a:r>
              <a:rPr lang="cs-CZ" sz="1600" dirty="0">
                <a:solidFill>
                  <a:srgbClr val="0070C0"/>
                </a:solidFill>
                <a:cs typeface="Calibri" panose="020F0502020204030204" pitchFamily="34" charset="0"/>
              </a:rPr>
              <a:t>Projektförderung </a:t>
            </a:r>
            <a:r>
              <a:rPr lang="de-DE" sz="1600" dirty="0">
                <a:solidFill>
                  <a:srgbClr val="0070C0"/>
                </a:solidFill>
                <a:cs typeface="Calibri" panose="020F0502020204030204" pitchFamily="34" charset="0"/>
              </a:rPr>
              <a:t>via Kofinanzierung </a:t>
            </a:r>
            <a:r>
              <a:rPr lang="de-DE" sz="1600" dirty="0">
                <a:solidFill>
                  <a:schemeClr val="tx1">
                    <a:lumMod val="95000"/>
                    <a:lumOff val="5000"/>
                  </a:schemeClr>
                </a:solidFill>
                <a:cs typeface="Calibri" panose="020F0502020204030204" pitchFamily="34" charset="0"/>
              </a:rPr>
              <a:t>durch EU-Mittel</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pozitivní dopad na programové území / </a:t>
            </a:r>
            <a:r>
              <a:rPr lang="de-DE" sz="1600" dirty="0">
                <a:solidFill>
                  <a:srgbClr val="0070C0"/>
                </a:solidFill>
                <a:cs typeface="Calibri" panose="020F0502020204030204" pitchFamily="34" charset="0"/>
              </a:rPr>
              <a:t>Positive </a:t>
            </a:r>
            <a:r>
              <a:rPr lang="cs-CZ" sz="1600" dirty="0">
                <a:solidFill>
                  <a:srgbClr val="0070C0"/>
                </a:solidFill>
                <a:cs typeface="Calibri" panose="020F0502020204030204" pitchFamily="34" charset="0"/>
              </a:rPr>
              <a:t>Auswirkung </a:t>
            </a:r>
            <a:r>
              <a:rPr lang="de-DE" sz="1600" dirty="0">
                <a:solidFill>
                  <a:srgbClr val="0070C0"/>
                </a:solidFill>
                <a:cs typeface="Calibri" panose="020F0502020204030204" pitchFamily="34" charset="0"/>
              </a:rPr>
              <a:t>auf das Programmgebiet</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rozhodovací orgán: Monitorovací výbor / </a:t>
            </a:r>
            <a:r>
              <a:rPr lang="de-DE" sz="1600" dirty="0">
                <a:solidFill>
                  <a:srgbClr val="0070C0"/>
                </a:solidFill>
                <a:cs typeface="Calibri" panose="020F0502020204030204" pitchFamily="34" charset="0"/>
              </a:rPr>
              <a:t>Entscheidungsgremium: </a:t>
            </a:r>
            <a:r>
              <a:rPr lang="cs-CZ" sz="1600" dirty="0" err="1">
                <a:solidFill>
                  <a:srgbClr val="0070C0"/>
                </a:solidFill>
                <a:cs typeface="Calibri" panose="020F0502020204030204" pitchFamily="34" charset="0"/>
              </a:rPr>
              <a:t>Begleitausschuss</a:t>
            </a:r>
            <a:endParaRPr lang="cs-CZ" sz="1600" dirty="0">
              <a:solidFill>
                <a:srgbClr val="0070C0"/>
              </a:solidFill>
              <a:cs typeface="Calibri" panose="020F0502020204030204" pitchFamily="34" charset="0"/>
            </a:endParaRPr>
          </a:p>
          <a:p>
            <a:pPr marL="0" lvl="2" indent="0" algn="just">
              <a:spcBef>
                <a:spcPts val="750"/>
              </a:spcBef>
              <a:buClr>
                <a:schemeClr val="tx1">
                  <a:lumMod val="95000"/>
                  <a:lumOff val="5000"/>
                </a:schemeClr>
              </a:buClr>
              <a:buNone/>
            </a:pPr>
            <a:endParaRPr lang="cs-CZ" sz="1600" dirty="0">
              <a:solidFill>
                <a:srgbClr val="0070C0"/>
              </a:solidFill>
              <a:cs typeface="Calibri" panose="020F0502020204030204" pitchFamily="34" charset="0"/>
            </a:endParaRPr>
          </a:p>
          <a:p>
            <a:pPr marL="0" lvl="2" indent="0" algn="just">
              <a:spcBef>
                <a:spcPts val="750"/>
              </a:spcBef>
              <a:buClr>
                <a:schemeClr val="tx1">
                  <a:lumMod val="95000"/>
                  <a:lumOff val="5000"/>
                </a:schemeClr>
              </a:buClr>
              <a:buNone/>
            </a:pPr>
            <a:r>
              <a:rPr lang="cs-CZ" sz="1600" u="sng" dirty="0">
                <a:cs typeface="Calibri" panose="020F0502020204030204" pitchFamily="34" charset="0"/>
              </a:rPr>
              <a:t>Potenciální příjemci / </a:t>
            </a:r>
            <a:r>
              <a:rPr lang="de-DE" sz="1600" u="sng" dirty="0">
                <a:solidFill>
                  <a:srgbClr val="0070C0"/>
                </a:solidFill>
                <a:cs typeface="Calibri" panose="020F0502020204030204" pitchFamily="34" charset="0"/>
              </a:rPr>
              <a:t>Mögliche Begünstige</a:t>
            </a:r>
            <a:endParaRPr lang="cs-CZ" sz="1600" u="sng" dirty="0">
              <a:solidFill>
                <a:srgbClr val="0070C0"/>
              </a:solidFill>
              <a:cs typeface="Calibri" panose="020F0502020204030204" pitchFamily="34" charset="0"/>
            </a:endParaRP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veřejné instituce / </a:t>
            </a:r>
            <a:r>
              <a:rPr lang="de-DE" sz="1600" dirty="0">
                <a:solidFill>
                  <a:srgbClr val="0070C0"/>
                </a:solidFill>
                <a:cs typeface="Calibri" panose="020F0502020204030204" pitchFamily="34" charset="0"/>
              </a:rPr>
              <a:t>Öffentliche Institutionen</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univerzity a vysoké školy / </a:t>
            </a:r>
            <a:r>
              <a:rPr lang="de-DE" sz="1600" dirty="0">
                <a:solidFill>
                  <a:srgbClr val="0070C0"/>
                </a:solidFill>
                <a:cs typeface="Calibri" panose="020F0502020204030204" pitchFamily="34" charset="0"/>
              </a:rPr>
              <a:t>Forschungseinrichtungen</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vzdělávací instituce / </a:t>
            </a:r>
            <a:r>
              <a:rPr lang="de-DE" sz="1600" dirty="0">
                <a:solidFill>
                  <a:srgbClr val="0070C0"/>
                </a:solidFill>
                <a:cs typeface="Calibri" panose="020F0502020204030204" pitchFamily="34" charset="0"/>
              </a:rPr>
              <a:t>Bildungseinrichtungen</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subjekty veřejné správy / </a:t>
            </a:r>
            <a:r>
              <a:rPr lang="de-DE" sz="1600" dirty="0">
                <a:solidFill>
                  <a:srgbClr val="0070C0"/>
                </a:solidFill>
                <a:cs typeface="Calibri" panose="020F0502020204030204" pitchFamily="34" charset="0"/>
              </a:rPr>
              <a:t>Institutionen der öffentlichen Verwaltung</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neziskové organizace / </a:t>
            </a:r>
            <a:r>
              <a:rPr lang="de-DE" sz="1600" dirty="0">
                <a:solidFill>
                  <a:srgbClr val="0070C0"/>
                </a:solidFill>
                <a:cs typeface="Calibri" panose="020F0502020204030204" pitchFamily="34" charset="0"/>
              </a:rPr>
              <a:t>Vereine</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komory a sdružení / </a:t>
            </a:r>
            <a:r>
              <a:rPr lang="de-DE" sz="1600" dirty="0">
                <a:solidFill>
                  <a:srgbClr val="0070C0"/>
                </a:solidFill>
                <a:cs typeface="Calibri" panose="020F0502020204030204" pitchFamily="34" charset="0"/>
              </a:rPr>
              <a:t>Kammern und Gewerkschaften</a:t>
            </a:r>
          </a:p>
          <a:p>
            <a:pPr marL="171450" lvl="2" algn="just">
              <a:spcBef>
                <a:spcPts val="750"/>
              </a:spcBef>
              <a:buClr>
                <a:schemeClr val="tx1">
                  <a:lumMod val="95000"/>
                  <a:lumOff val="5000"/>
                </a:schemeClr>
              </a:buClr>
            </a:pPr>
            <a:r>
              <a:rPr lang="cs-CZ" sz="1600" dirty="0">
                <a:solidFill>
                  <a:schemeClr val="tx1">
                    <a:lumMod val="95000"/>
                    <a:lumOff val="5000"/>
                  </a:schemeClr>
                </a:solidFill>
                <a:cs typeface="Calibri" panose="020F0502020204030204" pitchFamily="34" charset="0"/>
              </a:rPr>
              <a:t>ESÚS / </a:t>
            </a:r>
            <a:r>
              <a:rPr lang="de-DE" sz="1600" dirty="0">
                <a:solidFill>
                  <a:srgbClr val="0070C0"/>
                </a:solidFill>
                <a:cs typeface="Calibri" panose="020F0502020204030204" pitchFamily="34" charset="0"/>
              </a:rPr>
              <a:t>EVTZ</a:t>
            </a: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200"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4" name="Obrázek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spTree>
    <p:extLst>
      <p:ext uri="{BB962C8B-B14F-4D97-AF65-F5344CB8AC3E}">
        <p14:creationId xmlns:p14="http://schemas.microsoft.com/office/powerpoint/2010/main" val="248508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15616" y="2708920"/>
            <a:ext cx="6858000" cy="1091456"/>
          </a:xfrm>
        </p:spPr>
        <p:txBody>
          <a:bodyPr>
            <a:noAutofit/>
          </a:bodyPr>
          <a:lstStyle/>
          <a:p>
            <a:r>
              <a:rPr lang="cs-CZ" sz="3600" b="1" kern="0" dirty="0">
                <a:solidFill>
                  <a:schemeClr val="tx2"/>
                </a:solidFill>
                <a:latin typeface="Calibri" pitchFamily="34" charset="0"/>
                <a:cs typeface="Calibri" pitchFamily="34" charset="0"/>
              </a:rPr>
              <a:t>PRIORITY PROGRAMU / </a:t>
            </a:r>
            <a:r>
              <a:rPr lang="cs-CZ" sz="3600" b="1" kern="0" dirty="0">
                <a:solidFill>
                  <a:srgbClr val="0070C0"/>
                </a:solidFill>
                <a:latin typeface="Calibri" pitchFamily="34" charset="0"/>
                <a:cs typeface="Calibri" pitchFamily="34" charset="0"/>
              </a:rPr>
              <a:t>PRIORITÄTEN</a:t>
            </a:r>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503" y="476672"/>
            <a:ext cx="3161410" cy="541190"/>
          </a:xfrm>
          <a:prstGeom prst="rect">
            <a:avLst/>
          </a:prstGeom>
        </p:spPr>
      </p:pic>
      <p:pic>
        <p:nvPicPr>
          <p:cNvPr id="3" name="Obráze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33270" y="4094832"/>
            <a:ext cx="748427" cy="749060"/>
          </a:xfrm>
          <a:prstGeom prst="rect">
            <a:avLst/>
          </a:prstGeom>
        </p:spPr>
      </p:pic>
      <p:pic>
        <p:nvPicPr>
          <p:cNvPr id="4" name="Obráze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81697" y="4094832"/>
            <a:ext cx="744579" cy="745209"/>
          </a:xfrm>
          <a:prstGeom prst="rect">
            <a:avLst/>
          </a:prstGeom>
        </p:spPr>
      </p:pic>
      <p:pic>
        <p:nvPicPr>
          <p:cNvPr id="6" name="Obrázek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88905" y="4077072"/>
            <a:ext cx="780069" cy="780728"/>
          </a:xfrm>
          <a:prstGeom prst="rect">
            <a:avLst/>
          </a:prstGeom>
        </p:spPr>
      </p:pic>
      <p:pic>
        <p:nvPicPr>
          <p:cNvPr id="7" name="Obrázek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35546" y="4094832"/>
            <a:ext cx="762323" cy="762968"/>
          </a:xfrm>
          <a:prstGeom prst="rect">
            <a:avLst/>
          </a:prstGeom>
        </p:spPr>
      </p:pic>
      <p:pic>
        <p:nvPicPr>
          <p:cNvPr id="8" name="Obrázek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52120" y="4077072"/>
            <a:ext cx="780068" cy="780728"/>
          </a:xfrm>
          <a:prstGeom prst="rect">
            <a:avLst/>
          </a:prstGeom>
        </p:spPr>
      </p:pic>
    </p:spTree>
    <p:extLst>
      <p:ext uri="{BB962C8B-B14F-4D97-AF65-F5344CB8AC3E}">
        <p14:creationId xmlns:p14="http://schemas.microsoft.com/office/powerpoint/2010/main" val="617466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836712"/>
            <a:ext cx="7886700" cy="5256584"/>
          </a:xfrm>
        </p:spPr>
        <p:txBody>
          <a:bodyPr>
            <a:noAutofit/>
          </a:bodyPr>
          <a:lstStyle/>
          <a:p>
            <a:pPr marL="0" indent="0" algn="just">
              <a:buNone/>
            </a:pPr>
            <a:r>
              <a:rPr lang="cs-CZ" sz="1800" b="1" dirty="0">
                <a:cs typeface="Calibri" panose="020F0502020204030204" pitchFamily="34" charset="0"/>
              </a:rPr>
              <a:t>PRIORITNÍ OSA 1 – VÝZKUM A PŘENOS ZNALOSTÍ / </a:t>
            </a:r>
            <a:r>
              <a:rPr lang="cs-CZ" sz="1800" b="1" dirty="0">
                <a:solidFill>
                  <a:srgbClr val="0070C0"/>
                </a:solidFill>
                <a:cs typeface="Calibri" panose="020F0502020204030204" pitchFamily="34" charset="0"/>
              </a:rPr>
              <a:t>PRIORITÄT 1 - </a:t>
            </a:r>
            <a:r>
              <a:rPr lang="de-DE" sz="1800" b="1" dirty="0">
                <a:solidFill>
                  <a:srgbClr val="0070C0"/>
                </a:solidFill>
                <a:cs typeface="Calibri" panose="020F0502020204030204" pitchFamily="34" charset="0"/>
              </a:rPr>
              <a:t>FORSCHUNG UND WISSENSTRANSFER</a:t>
            </a:r>
          </a:p>
          <a:p>
            <a:pPr marL="0" indent="0" algn="just">
              <a:buNone/>
            </a:pPr>
            <a:r>
              <a:rPr lang="cs-CZ" sz="1600" b="1" dirty="0">
                <a:solidFill>
                  <a:schemeClr val="tx1">
                    <a:lumMod val="95000"/>
                    <a:lumOff val="5000"/>
                  </a:schemeClr>
                </a:solidFill>
                <a:cs typeface="Calibri" panose="020F0502020204030204" pitchFamily="34" charset="0"/>
              </a:rPr>
              <a:t>Specifický cíl </a:t>
            </a:r>
            <a:r>
              <a:rPr lang="de-DE" sz="1600" b="1" dirty="0">
                <a:solidFill>
                  <a:schemeClr val="tx1">
                    <a:lumMod val="95000"/>
                    <a:lumOff val="5000"/>
                  </a:schemeClr>
                </a:solidFill>
                <a:cs typeface="Calibri" panose="020F0502020204030204" pitchFamily="34" charset="0"/>
              </a:rPr>
              <a:t>1</a:t>
            </a:r>
            <a:r>
              <a:rPr lang="cs-CZ" sz="1600" b="1" dirty="0">
                <a:solidFill>
                  <a:schemeClr val="tx1">
                    <a:lumMod val="95000"/>
                    <a:lumOff val="5000"/>
                  </a:schemeClr>
                </a:solidFill>
                <a:cs typeface="Calibri" panose="020F0502020204030204" pitchFamily="34" charset="0"/>
              </a:rPr>
              <a:t>.1</a:t>
            </a:r>
            <a:r>
              <a:rPr lang="de-DE" sz="1600" b="1" dirty="0">
                <a:solidFill>
                  <a:schemeClr val="tx1">
                    <a:lumMod val="95000"/>
                    <a:lumOff val="5000"/>
                  </a:schemeClr>
                </a:solidFill>
                <a:cs typeface="Calibri" panose="020F0502020204030204" pitchFamily="34" charset="0"/>
              </a:rPr>
              <a:t>: </a:t>
            </a:r>
            <a:r>
              <a:rPr lang="cs-CZ" sz="1600" b="1" dirty="0">
                <a:solidFill>
                  <a:schemeClr val="tx1">
                    <a:lumMod val="95000"/>
                    <a:lumOff val="5000"/>
                  </a:schemeClr>
                </a:solidFill>
                <a:cs typeface="Calibri" panose="020F0502020204030204" pitchFamily="34" charset="0"/>
              </a:rPr>
              <a:t>Rozvoj a posílení výzkumných a inovačních kapacit a zavádění pokročilých technologií / </a:t>
            </a:r>
            <a:r>
              <a:rPr lang="de-DE" sz="1600" b="1" dirty="0">
                <a:solidFill>
                  <a:srgbClr val="0070C0"/>
                </a:solidFill>
                <a:cs typeface="Calibri" panose="020F0502020204030204" pitchFamily="34" charset="0"/>
              </a:rPr>
              <a:t>Spezifisches Ziel </a:t>
            </a:r>
            <a:r>
              <a:rPr lang="cs-CZ" sz="1600" b="1" dirty="0">
                <a:solidFill>
                  <a:srgbClr val="0070C0"/>
                </a:solidFill>
                <a:cs typeface="Calibri" panose="020F0502020204030204" pitchFamily="34" charset="0"/>
              </a:rPr>
              <a:t>1.1: </a:t>
            </a:r>
            <a:r>
              <a:rPr lang="de-DE" sz="1600" b="1" dirty="0">
                <a:solidFill>
                  <a:srgbClr val="0070C0"/>
                </a:solidFill>
                <a:cs typeface="Calibri" panose="020F0502020204030204" pitchFamily="34" charset="0"/>
              </a:rPr>
              <a:t>Entwicklung und Ausbau der Forschungs- und Innovationskapazitäten und der Einführung fortschrittlicher Technologien </a:t>
            </a:r>
            <a:endParaRPr lang="cs-CZ" sz="1600" b="1" dirty="0">
              <a:solidFill>
                <a:srgbClr val="0070C0"/>
              </a:solidFill>
              <a:cs typeface="Calibri" panose="020F0502020204030204" pitchFamily="34" charset="0"/>
            </a:endParaRPr>
          </a:p>
          <a:p>
            <a:pPr marL="0" indent="0" algn="just">
              <a:buNone/>
            </a:pPr>
            <a:r>
              <a:rPr lang="cs-CZ" sz="1600" b="1" u="sng" dirty="0">
                <a:solidFill>
                  <a:schemeClr val="tx1">
                    <a:lumMod val="95000"/>
                    <a:lumOff val="5000"/>
                  </a:schemeClr>
                </a:solidFill>
                <a:cs typeface="Calibri" panose="020F0502020204030204" pitchFamily="34" charset="0"/>
              </a:rPr>
              <a:t>Typ aktivity 1 / </a:t>
            </a:r>
            <a:r>
              <a:rPr lang="de-DE" sz="1600" b="1" u="sng" dirty="0">
                <a:solidFill>
                  <a:srgbClr val="0070C0"/>
                </a:solidFill>
                <a:cs typeface="Calibri" panose="020F0502020204030204" pitchFamily="34" charset="0"/>
              </a:rPr>
              <a:t>Aktivitätstyp 1</a:t>
            </a:r>
          </a:p>
          <a:p>
            <a:pPr algn="just"/>
            <a:r>
              <a:rPr lang="cs-CZ" sz="1600" dirty="0">
                <a:solidFill>
                  <a:schemeClr val="tx1">
                    <a:lumMod val="95000"/>
                    <a:lumOff val="5000"/>
                  </a:schemeClr>
                </a:solidFill>
                <a:cs typeface="Calibri" panose="020F0502020204030204" pitchFamily="34" charset="0"/>
              </a:rPr>
              <a:t>podpora rozvoje a posilování společných výzkumných kapacit znalostních a výzkumných institucí v oblasti aplikovaného výzkumu / </a:t>
            </a:r>
            <a:r>
              <a:rPr lang="de-DE" sz="1600" dirty="0">
                <a:solidFill>
                  <a:srgbClr val="0070C0"/>
                </a:solidFill>
                <a:cs typeface="Calibri" panose="020F0502020204030204" pitchFamily="34" charset="0"/>
              </a:rPr>
              <a:t>Ausbau und Stärkung gemeinsamer Forschungskapazitäten der Wissens- und Forschungseinrichtungen im Bereich der angewandten Forschung </a:t>
            </a:r>
            <a:endParaRPr lang="cs-CZ" sz="1600" dirty="0">
              <a:solidFill>
                <a:srgbClr val="0070C0"/>
              </a:solidFill>
              <a:cs typeface="Calibri" panose="020F0502020204030204" pitchFamily="34" charset="0"/>
            </a:endParaRPr>
          </a:p>
          <a:p>
            <a:pPr algn="just"/>
            <a:r>
              <a:rPr lang="cs-CZ" sz="1600" dirty="0">
                <a:solidFill>
                  <a:schemeClr val="tx1">
                    <a:lumMod val="95000"/>
                    <a:lumOff val="5000"/>
                  </a:schemeClr>
                </a:solidFill>
                <a:cs typeface="Calibri" panose="020F0502020204030204" pitchFamily="34" charset="0"/>
              </a:rPr>
              <a:t>podpora rozvoje společných kapacit pro transfer praktických výsledků výzkumu do struktur regionálního hospodářství / </a:t>
            </a:r>
            <a:r>
              <a:rPr lang="de-DE" sz="1600" dirty="0">
                <a:solidFill>
                  <a:srgbClr val="0070C0"/>
                </a:solidFill>
                <a:cs typeface="Calibri" panose="020F0502020204030204" pitchFamily="34" charset="0"/>
              </a:rPr>
              <a:t>Aufbau von gemeinsamen Transferkapazitäten von angewandten Forschungsergebnissen in die Strukturen der regionalen Wirtschaft </a:t>
            </a:r>
            <a:endParaRPr lang="cs-CZ" sz="1600" dirty="0">
              <a:solidFill>
                <a:srgbClr val="0070C0"/>
              </a:solidFill>
              <a:cs typeface="Calibri" panose="020F0502020204030204" pitchFamily="34" charset="0"/>
            </a:endParaRPr>
          </a:p>
          <a:p>
            <a:pPr marL="0" indent="0">
              <a:buNone/>
            </a:pPr>
            <a:r>
              <a:rPr lang="cs-CZ" sz="1600" b="1" u="sng" dirty="0">
                <a:solidFill>
                  <a:schemeClr val="tx1">
                    <a:lumMod val="95000"/>
                    <a:lumOff val="5000"/>
                  </a:schemeClr>
                </a:solidFill>
                <a:cs typeface="Calibri" panose="020F0502020204030204" pitchFamily="34" charset="0"/>
              </a:rPr>
              <a:t>Typ aktivity 2 / </a:t>
            </a:r>
            <a:r>
              <a:rPr lang="de-DE" sz="1600" b="1" u="sng" dirty="0">
                <a:solidFill>
                  <a:srgbClr val="0070C0"/>
                </a:solidFill>
                <a:cs typeface="Calibri" panose="020F0502020204030204" pitchFamily="34" charset="0"/>
              </a:rPr>
              <a:t>Aktivitätstyp 1</a:t>
            </a:r>
          </a:p>
          <a:p>
            <a:pPr algn="just"/>
            <a:r>
              <a:rPr lang="cs-CZ" sz="1600" dirty="0">
                <a:solidFill>
                  <a:schemeClr val="tx1">
                    <a:lumMod val="95000"/>
                    <a:lumOff val="5000"/>
                  </a:schemeClr>
                </a:solidFill>
                <a:cs typeface="Calibri" panose="020F0502020204030204" pitchFamily="34" charset="0"/>
              </a:rPr>
              <a:t>posílení  inovačního prostředí regionu zejména prostřednictvím podpory přeshraničních inovačních sítí a zprostředkovatelů v oblasti transferu znalostí, zlepšení viditelnosti (nabídek transferu znalostí) a rozvoje kapacit / </a:t>
            </a:r>
            <a:r>
              <a:rPr lang="de-DE" sz="1600" dirty="0">
                <a:solidFill>
                  <a:srgbClr val="0070C0"/>
                </a:solidFill>
              </a:rPr>
              <a:t>Stärkung der Innovationsumgebung der grenzübergreifenden Region insbesondere durch die Förderung von grenzübergreifenden Innovationsnetzwerken und Intermediären zum Wissenstransfer, zur Verbesserung der Sichtbarkeit (von Wissenstransferangeboten) und zum Kapazitätsausbau </a:t>
            </a:r>
            <a:endParaRPr lang="cs-CZ" sz="1600" dirty="0">
              <a:solidFill>
                <a:srgbClr val="0070C0"/>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342900" lvl="2" indent="-342900" algn="just">
              <a:spcBef>
                <a:spcPts val="750"/>
              </a:spcBef>
              <a:buClr>
                <a:schemeClr val="tx1">
                  <a:lumMod val="95000"/>
                  <a:lumOff val="5000"/>
                </a:schemeClr>
              </a:buClr>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b="1" u="sng" dirty="0">
              <a:solidFill>
                <a:schemeClr val="tx1">
                  <a:lumMod val="95000"/>
                  <a:lumOff val="5000"/>
                </a:schemeClr>
              </a:solidFill>
              <a:cs typeface="Calibri" panose="020F0502020204030204" pitchFamily="34" charset="0"/>
            </a:endParaRPr>
          </a:p>
          <a:p>
            <a:pPr marL="0" lvl="2" indent="0" algn="just">
              <a:spcBef>
                <a:spcPts val="750"/>
              </a:spcBef>
              <a:buClr>
                <a:schemeClr val="tx1">
                  <a:lumMod val="95000"/>
                  <a:lumOff val="5000"/>
                </a:schemeClr>
              </a:buClr>
              <a:buNone/>
            </a:pPr>
            <a:endParaRPr lang="cs-CZ" sz="1800" dirty="0">
              <a:solidFill>
                <a:schemeClr val="tx1">
                  <a:lumMod val="95000"/>
                  <a:lumOff val="5000"/>
                </a:schemeClr>
              </a:solidFill>
              <a:cs typeface="Calibri" panose="020F0502020204030204" pitchFamily="34" charset="0"/>
            </a:endParaRPr>
          </a:p>
          <a:p>
            <a:pPr marL="0" indent="0" algn="just">
              <a:buNone/>
            </a:pPr>
            <a:endParaRPr lang="cs-CZ" sz="1800" u="sng" dirty="0">
              <a:solidFill>
                <a:schemeClr val="tx1">
                  <a:lumMod val="95000"/>
                  <a:lumOff val="5000"/>
                </a:schemeClr>
              </a:solidFill>
              <a:cs typeface="Calibri" panose="020F0502020204030204" pitchFamily="34" charset="0"/>
            </a:endParaRPr>
          </a:p>
          <a:p>
            <a:pPr marL="342900" lvl="0" indent="-342900" algn="just"/>
            <a:endParaRPr lang="cs-CZ" sz="1800" dirty="0">
              <a:cs typeface="Calibri" panose="020F0502020204030204" pitchFamily="34" charset="0"/>
            </a:endParaRPr>
          </a:p>
        </p:txBody>
      </p:sp>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1598" y="6165304"/>
            <a:ext cx="2501932" cy="428296"/>
          </a:xfrm>
          <a:prstGeom prst="rect">
            <a:avLst/>
          </a:prstGeom>
        </p:spPr>
      </p:pic>
      <p:pic>
        <p:nvPicPr>
          <p:cNvPr id="4" name="Obráze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56885" y="116632"/>
            <a:ext cx="719472" cy="720080"/>
          </a:xfrm>
          <a:prstGeom prst="rect">
            <a:avLst/>
          </a:prstGeom>
        </p:spPr>
      </p:pic>
    </p:spTree>
    <p:extLst>
      <p:ext uri="{BB962C8B-B14F-4D97-AF65-F5344CB8AC3E}">
        <p14:creationId xmlns:p14="http://schemas.microsoft.com/office/powerpoint/2010/main" val="13727758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880</TotalTime>
  <Words>2439</Words>
  <Application>Microsoft Office PowerPoint</Application>
  <PresentationFormat>Předvádění na obrazovce (4:3)</PresentationFormat>
  <Paragraphs>428</Paragraphs>
  <Slides>22</Slides>
  <Notes>19</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Calibri Light</vt:lpstr>
      <vt:lpstr>Wingdings</vt:lpstr>
      <vt:lpstr>Motiv Office</vt:lpstr>
      <vt:lpstr>Prezentace aplikace PowerPoint</vt:lpstr>
      <vt:lpstr>ZÁKLADNÍ INFORMACE O PROGRAMU / GRUNDINFORMATIONEN</vt:lpstr>
      <vt:lpstr>Prezentace aplikace PowerPoint</vt:lpstr>
      <vt:lpstr>Prezentace aplikace PowerPoint</vt:lpstr>
      <vt:lpstr>Prezentace aplikace PowerPoint</vt:lpstr>
      <vt:lpstr>Prezentace aplikace PowerPoint</vt:lpstr>
      <vt:lpstr>Prezentace aplikace PowerPoint</vt:lpstr>
      <vt:lpstr>PRIORITY PROGRAMU / PRIORITÄTEN</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JEMS – MONITOROVACÍ SYSTÉM / JEMS – MONITORING SYSTEM</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Otta Michael</dc:creator>
  <cp:lastModifiedBy>Michal Handschuh</cp:lastModifiedBy>
  <cp:revision>149</cp:revision>
  <dcterms:created xsi:type="dcterms:W3CDTF">2021-05-13T14:43:28Z</dcterms:created>
  <dcterms:modified xsi:type="dcterms:W3CDTF">2025-04-29T09:20:16Z</dcterms:modified>
</cp:coreProperties>
</file>